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7" r:id="rId19"/>
    <p:sldId id="279" r:id="rId20"/>
    <p:sldId id="280" r:id="rId21"/>
    <p:sldId id="281" r:id="rId22"/>
    <p:sldId id="274" r:id="rId23"/>
    <p:sldId id="275" r:id="rId24"/>
    <p:sldId id="282" r:id="rId25"/>
    <p:sldId id="273" r:id="rId26"/>
    <p:sldId id="278" r:id="rId27"/>
    <p:sldId id="283" r:id="rId28"/>
    <p:sldId id="284" r:id="rId29"/>
    <p:sldId id="285" r:id="rId30"/>
    <p:sldId id="287"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F6D873D-A2E5-4EC9-A7BF-82150C5B5F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A76D006-23A5-4960-B0E4-57684047215D}">
      <dgm:prSet/>
      <dgm:spPr/>
      <dgm:t>
        <a:bodyPr/>
        <a:lstStyle/>
        <a:p>
          <a:r>
            <a:rPr lang="en-US" b="0" i="0"/>
            <a:t>Ask questions about who benefits from our buying and selling, our extraction and resource use.</a:t>
          </a:r>
          <a:endParaRPr lang="en-US"/>
        </a:p>
      </dgm:t>
    </dgm:pt>
    <dgm:pt modelId="{06972107-37E2-4462-8173-A9A6E7CF4169}" type="parTrans" cxnId="{DA779CC8-9202-4847-B80B-2A9DA52633C8}">
      <dgm:prSet/>
      <dgm:spPr/>
      <dgm:t>
        <a:bodyPr/>
        <a:lstStyle/>
        <a:p>
          <a:endParaRPr lang="en-US"/>
        </a:p>
      </dgm:t>
    </dgm:pt>
    <dgm:pt modelId="{481A2100-8AF0-44E1-B254-917969067CA5}" type="sibTrans" cxnId="{DA779CC8-9202-4847-B80B-2A9DA52633C8}">
      <dgm:prSet/>
      <dgm:spPr/>
      <dgm:t>
        <a:bodyPr/>
        <a:lstStyle/>
        <a:p>
          <a:endParaRPr lang="en-US"/>
        </a:p>
      </dgm:t>
    </dgm:pt>
    <dgm:pt modelId="{10EE7D98-D10B-451B-A41C-34A2511557F8}">
      <dgm:prSet/>
      <dgm:spPr/>
      <dgm:t>
        <a:bodyPr/>
        <a:lstStyle/>
        <a:p>
          <a:r>
            <a:rPr lang="en-US" b="0" i="0"/>
            <a:t>Investigate where our products come from.</a:t>
          </a:r>
          <a:endParaRPr lang="en-US"/>
        </a:p>
      </dgm:t>
    </dgm:pt>
    <dgm:pt modelId="{9B905DE3-140E-4408-BD8B-FAB3DD9593A2}" type="parTrans" cxnId="{FEC05623-DF2A-45F1-AF13-92866F26C098}">
      <dgm:prSet/>
      <dgm:spPr/>
      <dgm:t>
        <a:bodyPr/>
        <a:lstStyle/>
        <a:p>
          <a:endParaRPr lang="en-US"/>
        </a:p>
      </dgm:t>
    </dgm:pt>
    <dgm:pt modelId="{3C28BF5A-E9BD-467B-ADCC-4F5D5B075680}" type="sibTrans" cxnId="{FEC05623-DF2A-45F1-AF13-92866F26C098}">
      <dgm:prSet/>
      <dgm:spPr/>
      <dgm:t>
        <a:bodyPr/>
        <a:lstStyle/>
        <a:p>
          <a:endParaRPr lang="en-US"/>
        </a:p>
      </dgm:t>
    </dgm:pt>
    <dgm:pt modelId="{0B99CFB9-2C9B-4A31-A089-F5F4577BBFC9}">
      <dgm:prSet/>
      <dgm:spPr/>
      <dgm:t>
        <a:bodyPr/>
        <a:lstStyle/>
        <a:p>
          <a:r>
            <a:rPr lang="en-US" b="0" i="0"/>
            <a:t>Buy less, give more.</a:t>
          </a:r>
          <a:endParaRPr lang="en-US"/>
        </a:p>
      </dgm:t>
    </dgm:pt>
    <dgm:pt modelId="{9D0AF1EB-CF11-4C61-A05C-3E64EF477DEE}" type="parTrans" cxnId="{8C39AF51-B788-4703-8B16-2EFC1F93FBBD}">
      <dgm:prSet/>
      <dgm:spPr/>
      <dgm:t>
        <a:bodyPr/>
        <a:lstStyle/>
        <a:p>
          <a:endParaRPr lang="en-US"/>
        </a:p>
      </dgm:t>
    </dgm:pt>
    <dgm:pt modelId="{7CE6D1E8-4950-4D24-8017-DDE50D6DB4CA}" type="sibTrans" cxnId="{8C39AF51-B788-4703-8B16-2EFC1F93FBBD}">
      <dgm:prSet/>
      <dgm:spPr/>
      <dgm:t>
        <a:bodyPr/>
        <a:lstStyle/>
        <a:p>
          <a:endParaRPr lang="en-US"/>
        </a:p>
      </dgm:t>
    </dgm:pt>
    <dgm:pt modelId="{4C010986-7719-44DF-B518-9A4498482CEE}">
      <dgm:prSet/>
      <dgm:spPr/>
      <dgm:t>
        <a:bodyPr/>
        <a:lstStyle/>
        <a:p>
          <a:r>
            <a:rPr lang="en-US" b="0" i="0"/>
            <a:t>Fasting</a:t>
          </a:r>
          <a:endParaRPr lang="en-US"/>
        </a:p>
      </dgm:t>
    </dgm:pt>
    <dgm:pt modelId="{2633D3D7-3291-40EE-890A-27D765CF653C}" type="parTrans" cxnId="{4107F321-692D-4187-BA9C-33E095B5FDBC}">
      <dgm:prSet/>
      <dgm:spPr/>
      <dgm:t>
        <a:bodyPr/>
        <a:lstStyle/>
        <a:p>
          <a:endParaRPr lang="en-US"/>
        </a:p>
      </dgm:t>
    </dgm:pt>
    <dgm:pt modelId="{EBC40E35-3F7D-4D25-9DC9-323F9B8AB8C6}" type="sibTrans" cxnId="{4107F321-692D-4187-BA9C-33E095B5FDBC}">
      <dgm:prSet/>
      <dgm:spPr/>
      <dgm:t>
        <a:bodyPr/>
        <a:lstStyle/>
        <a:p>
          <a:endParaRPr lang="en-US"/>
        </a:p>
      </dgm:t>
    </dgm:pt>
    <dgm:pt modelId="{7A592811-6D79-4768-AFA7-E983CD16FB90}">
      <dgm:prSet/>
      <dgm:spPr/>
      <dgm:t>
        <a:bodyPr/>
        <a:lstStyle/>
        <a:p>
          <a:r>
            <a:rPr lang="en-US" b="0" i="0"/>
            <a:t>Allow ourselves to be disrupted by others.</a:t>
          </a:r>
          <a:endParaRPr lang="en-US"/>
        </a:p>
      </dgm:t>
    </dgm:pt>
    <dgm:pt modelId="{EF914D3C-2A44-4C3B-9966-45B9276CBCC1}" type="parTrans" cxnId="{F0BFF242-8B0A-409A-AC74-41352AAB238B}">
      <dgm:prSet/>
      <dgm:spPr/>
      <dgm:t>
        <a:bodyPr/>
        <a:lstStyle/>
        <a:p>
          <a:endParaRPr lang="en-US"/>
        </a:p>
      </dgm:t>
    </dgm:pt>
    <dgm:pt modelId="{5B9AB3B3-1A86-4CB1-9A98-526A2DE124D5}" type="sibTrans" cxnId="{F0BFF242-8B0A-409A-AC74-41352AAB238B}">
      <dgm:prSet/>
      <dgm:spPr/>
      <dgm:t>
        <a:bodyPr/>
        <a:lstStyle/>
        <a:p>
          <a:endParaRPr lang="en-US"/>
        </a:p>
      </dgm:t>
    </dgm:pt>
    <dgm:pt modelId="{F2AF3D96-7519-4A7D-A62A-90C1D5833782}" type="pres">
      <dgm:prSet presAssocID="{9F6D873D-A2E5-4EC9-A7BF-82150C5B5F3D}" presName="root" presStyleCnt="0">
        <dgm:presLayoutVars>
          <dgm:dir/>
          <dgm:resizeHandles val="exact"/>
        </dgm:presLayoutVars>
      </dgm:prSet>
      <dgm:spPr/>
    </dgm:pt>
    <dgm:pt modelId="{DEF9FD6D-6FBE-4756-88A1-F819EFDA63F2}" type="pres">
      <dgm:prSet presAssocID="{EA76D006-23A5-4960-B0E4-57684047215D}" presName="compNode" presStyleCnt="0"/>
      <dgm:spPr/>
    </dgm:pt>
    <dgm:pt modelId="{9121DA09-05F3-4D58-91CF-ABC158EC48C3}" type="pres">
      <dgm:prSet presAssocID="{EA76D006-23A5-4960-B0E4-57684047215D}" presName="bgRect" presStyleLbl="bgShp" presStyleIdx="0" presStyleCnt="5"/>
      <dgm:spPr/>
    </dgm:pt>
    <dgm:pt modelId="{E5B54C81-B648-4B78-9EC7-185D429A73CA}" type="pres">
      <dgm:prSet presAssocID="{EA76D006-23A5-4960-B0E4-5768404721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94029476-E3B8-43F7-88CF-7F868E19E071}" type="pres">
      <dgm:prSet presAssocID="{EA76D006-23A5-4960-B0E4-57684047215D}" presName="spaceRect" presStyleCnt="0"/>
      <dgm:spPr/>
    </dgm:pt>
    <dgm:pt modelId="{7C4E1B0F-BE3D-4992-BC05-0D0888A740A5}" type="pres">
      <dgm:prSet presAssocID="{EA76D006-23A5-4960-B0E4-57684047215D}" presName="parTx" presStyleLbl="revTx" presStyleIdx="0" presStyleCnt="5">
        <dgm:presLayoutVars>
          <dgm:chMax val="0"/>
          <dgm:chPref val="0"/>
        </dgm:presLayoutVars>
      </dgm:prSet>
      <dgm:spPr/>
    </dgm:pt>
    <dgm:pt modelId="{49253C26-424B-4EBE-AD1D-9F4C085E0887}" type="pres">
      <dgm:prSet presAssocID="{481A2100-8AF0-44E1-B254-917969067CA5}" presName="sibTrans" presStyleCnt="0"/>
      <dgm:spPr/>
    </dgm:pt>
    <dgm:pt modelId="{59FD5471-6490-4752-9AAE-A211503125DA}" type="pres">
      <dgm:prSet presAssocID="{10EE7D98-D10B-451B-A41C-34A2511557F8}" presName="compNode" presStyleCnt="0"/>
      <dgm:spPr/>
    </dgm:pt>
    <dgm:pt modelId="{B58DF517-E397-43CE-8C24-9A7B135157D1}" type="pres">
      <dgm:prSet presAssocID="{10EE7D98-D10B-451B-A41C-34A2511557F8}" presName="bgRect" presStyleLbl="bgShp" presStyleIdx="1" presStyleCnt="5"/>
      <dgm:spPr/>
    </dgm:pt>
    <dgm:pt modelId="{4F915068-8806-4483-A956-5ED33604493E}" type="pres">
      <dgm:prSet presAssocID="{10EE7D98-D10B-451B-A41C-34A2511557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C6E6B9A5-E1B5-428F-AF1D-8C1E6A93F33E}" type="pres">
      <dgm:prSet presAssocID="{10EE7D98-D10B-451B-A41C-34A2511557F8}" presName="spaceRect" presStyleCnt="0"/>
      <dgm:spPr/>
    </dgm:pt>
    <dgm:pt modelId="{13F02710-5728-4AC9-8A3A-580AC1F8E797}" type="pres">
      <dgm:prSet presAssocID="{10EE7D98-D10B-451B-A41C-34A2511557F8}" presName="parTx" presStyleLbl="revTx" presStyleIdx="1" presStyleCnt="5">
        <dgm:presLayoutVars>
          <dgm:chMax val="0"/>
          <dgm:chPref val="0"/>
        </dgm:presLayoutVars>
      </dgm:prSet>
      <dgm:spPr/>
    </dgm:pt>
    <dgm:pt modelId="{78019054-8D75-43F9-9E9B-74E044275B58}" type="pres">
      <dgm:prSet presAssocID="{3C28BF5A-E9BD-467B-ADCC-4F5D5B075680}" presName="sibTrans" presStyleCnt="0"/>
      <dgm:spPr/>
    </dgm:pt>
    <dgm:pt modelId="{25F42D73-7081-4A83-BF27-0508F9B11473}" type="pres">
      <dgm:prSet presAssocID="{0B99CFB9-2C9B-4A31-A089-F5F4577BBFC9}" presName="compNode" presStyleCnt="0"/>
      <dgm:spPr/>
    </dgm:pt>
    <dgm:pt modelId="{E27AFFDC-5505-453A-A240-62370603648D}" type="pres">
      <dgm:prSet presAssocID="{0B99CFB9-2C9B-4A31-A089-F5F4577BBFC9}" presName="bgRect" presStyleLbl="bgShp" presStyleIdx="2" presStyleCnt="5"/>
      <dgm:spPr/>
    </dgm:pt>
    <dgm:pt modelId="{DCAF44BC-4228-4AED-ADB6-9F365F637BB0}" type="pres">
      <dgm:prSet presAssocID="{0B99CFB9-2C9B-4A31-A089-F5F4577BBF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BEBD9F0-136A-400A-9F2E-FE82F3C99E2F}" type="pres">
      <dgm:prSet presAssocID="{0B99CFB9-2C9B-4A31-A089-F5F4577BBFC9}" presName="spaceRect" presStyleCnt="0"/>
      <dgm:spPr/>
    </dgm:pt>
    <dgm:pt modelId="{539D6223-C578-4823-BD2C-9DB150F20FF0}" type="pres">
      <dgm:prSet presAssocID="{0B99CFB9-2C9B-4A31-A089-F5F4577BBFC9}" presName="parTx" presStyleLbl="revTx" presStyleIdx="2" presStyleCnt="5">
        <dgm:presLayoutVars>
          <dgm:chMax val="0"/>
          <dgm:chPref val="0"/>
        </dgm:presLayoutVars>
      </dgm:prSet>
      <dgm:spPr/>
    </dgm:pt>
    <dgm:pt modelId="{698D0D9B-8E2E-45C0-86C3-3FBED1606CD2}" type="pres">
      <dgm:prSet presAssocID="{7CE6D1E8-4950-4D24-8017-DDE50D6DB4CA}" presName="sibTrans" presStyleCnt="0"/>
      <dgm:spPr/>
    </dgm:pt>
    <dgm:pt modelId="{10B48E31-F7BC-4FA6-A626-5EF2CC5E07A9}" type="pres">
      <dgm:prSet presAssocID="{4C010986-7719-44DF-B518-9A4498482CEE}" presName="compNode" presStyleCnt="0"/>
      <dgm:spPr/>
    </dgm:pt>
    <dgm:pt modelId="{F5D4AB08-EF1E-47AC-85ED-3FD03C089957}" type="pres">
      <dgm:prSet presAssocID="{4C010986-7719-44DF-B518-9A4498482CEE}" presName="bgRect" presStyleLbl="bgShp" presStyleIdx="3" presStyleCnt="5"/>
      <dgm:spPr/>
    </dgm:pt>
    <dgm:pt modelId="{092E7748-2E85-4F8B-B350-5AA4AC80B362}" type="pres">
      <dgm:prSet presAssocID="{4C010986-7719-44DF-B518-9A4498482CE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7B21C88A-B9C1-4D28-8075-32629AC70048}" type="pres">
      <dgm:prSet presAssocID="{4C010986-7719-44DF-B518-9A4498482CEE}" presName="spaceRect" presStyleCnt="0"/>
      <dgm:spPr/>
    </dgm:pt>
    <dgm:pt modelId="{C6D3016C-48D4-4F74-A9F6-33B2F70525F1}" type="pres">
      <dgm:prSet presAssocID="{4C010986-7719-44DF-B518-9A4498482CEE}" presName="parTx" presStyleLbl="revTx" presStyleIdx="3" presStyleCnt="5">
        <dgm:presLayoutVars>
          <dgm:chMax val="0"/>
          <dgm:chPref val="0"/>
        </dgm:presLayoutVars>
      </dgm:prSet>
      <dgm:spPr/>
    </dgm:pt>
    <dgm:pt modelId="{B2C4B13E-56D0-4554-A762-6347F366CCF3}" type="pres">
      <dgm:prSet presAssocID="{EBC40E35-3F7D-4D25-9DC9-323F9B8AB8C6}" presName="sibTrans" presStyleCnt="0"/>
      <dgm:spPr/>
    </dgm:pt>
    <dgm:pt modelId="{8A56C965-EFC9-4C30-AA9F-F4D733965DBD}" type="pres">
      <dgm:prSet presAssocID="{7A592811-6D79-4768-AFA7-E983CD16FB90}" presName="compNode" presStyleCnt="0"/>
      <dgm:spPr/>
    </dgm:pt>
    <dgm:pt modelId="{2B426D31-667D-4482-B2CB-2242AD22AD53}" type="pres">
      <dgm:prSet presAssocID="{7A592811-6D79-4768-AFA7-E983CD16FB90}" presName="bgRect" presStyleLbl="bgShp" presStyleIdx="4" presStyleCnt="5"/>
      <dgm:spPr/>
    </dgm:pt>
    <dgm:pt modelId="{86FD1C8F-BEBC-41D6-85BF-37023C51A5F2}" type="pres">
      <dgm:prSet presAssocID="{7A592811-6D79-4768-AFA7-E983CD16FB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BA9C6399-DDBD-421D-B323-FBC925D8387D}" type="pres">
      <dgm:prSet presAssocID="{7A592811-6D79-4768-AFA7-E983CD16FB90}" presName="spaceRect" presStyleCnt="0"/>
      <dgm:spPr/>
    </dgm:pt>
    <dgm:pt modelId="{1BB4AD90-0EAE-42FA-8203-9FA55968374E}" type="pres">
      <dgm:prSet presAssocID="{7A592811-6D79-4768-AFA7-E983CD16FB90}" presName="parTx" presStyleLbl="revTx" presStyleIdx="4" presStyleCnt="5">
        <dgm:presLayoutVars>
          <dgm:chMax val="0"/>
          <dgm:chPref val="0"/>
        </dgm:presLayoutVars>
      </dgm:prSet>
      <dgm:spPr/>
    </dgm:pt>
  </dgm:ptLst>
  <dgm:cxnLst>
    <dgm:cxn modelId="{5A228114-6C30-4BE8-A2CD-33B6C3EDA8EE}" type="presOf" srcId="{EA76D006-23A5-4960-B0E4-57684047215D}" destId="{7C4E1B0F-BE3D-4992-BC05-0D0888A740A5}" srcOrd="0" destOrd="0" presId="urn:microsoft.com/office/officeart/2018/2/layout/IconVerticalSolidList"/>
    <dgm:cxn modelId="{4107F321-692D-4187-BA9C-33E095B5FDBC}" srcId="{9F6D873D-A2E5-4EC9-A7BF-82150C5B5F3D}" destId="{4C010986-7719-44DF-B518-9A4498482CEE}" srcOrd="3" destOrd="0" parTransId="{2633D3D7-3291-40EE-890A-27D765CF653C}" sibTransId="{EBC40E35-3F7D-4D25-9DC9-323F9B8AB8C6}"/>
    <dgm:cxn modelId="{FEC05623-DF2A-45F1-AF13-92866F26C098}" srcId="{9F6D873D-A2E5-4EC9-A7BF-82150C5B5F3D}" destId="{10EE7D98-D10B-451B-A41C-34A2511557F8}" srcOrd="1" destOrd="0" parTransId="{9B905DE3-140E-4408-BD8B-FAB3DD9593A2}" sibTransId="{3C28BF5A-E9BD-467B-ADCC-4F5D5B075680}"/>
    <dgm:cxn modelId="{546D6739-3D93-43DE-B94E-DD5E12557561}" type="presOf" srcId="{10EE7D98-D10B-451B-A41C-34A2511557F8}" destId="{13F02710-5728-4AC9-8A3A-580AC1F8E797}" srcOrd="0" destOrd="0" presId="urn:microsoft.com/office/officeart/2018/2/layout/IconVerticalSolidList"/>
    <dgm:cxn modelId="{F0BFF242-8B0A-409A-AC74-41352AAB238B}" srcId="{9F6D873D-A2E5-4EC9-A7BF-82150C5B5F3D}" destId="{7A592811-6D79-4768-AFA7-E983CD16FB90}" srcOrd="4" destOrd="0" parTransId="{EF914D3C-2A44-4C3B-9966-45B9276CBCC1}" sibTransId="{5B9AB3B3-1A86-4CB1-9A98-526A2DE124D5}"/>
    <dgm:cxn modelId="{8C39AF51-B788-4703-8B16-2EFC1F93FBBD}" srcId="{9F6D873D-A2E5-4EC9-A7BF-82150C5B5F3D}" destId="{0B99CFB9-2C9B-4A31-A089-F5F4577BBFC9}" srcOrd="2" destOrd="0" parTransId="{9D0AF1EB-CF11-4C61-A05C-3E64EF477DEE}" sibTransId="{7CE6D1E8-4950-4D24-8017-DDE50D6DB4CA}"/>
    <dgm:cxn modelId="{D9DF0875-393C-4A67-B463-C118992E0596}" type="presOf" srcId="{0B99CFB9-2C9B-4A31-A089-F5F4577BBFC9}" destId="{539D6223-C578-4823-BD2C-9DB150F20FF0}" srcOrd="0" destOrd="0" presId="urn:microsoft.com/office/officeart/2018/2/layout/IconVerticalSolidList"/>
    <dgm:cxn modelId="{BAF793B0-B3C6-4D8E-A959-0A49AE1F241C}" type="presOf" srcId="{9F6D873D-A2E5-4EC9-A7BF-82150C5B5F3D}" destId="{F2AF3D96-7519-4A7D-A62A-90C1D5833782}" srcOrd="0" destOrd="0" presId="urn:microsoft.com/office/officeart/2018/2/layout/IconVerticalSolidList"/>
    <dgm:cxn modelId="{DA779CC8-9202-4847-B80B-2A9DA52633C8}" srcId="{9F6D873D-A2E5-4EC9-A7BF-82150C5B5F3D}" destId="{EA76D006-23A5-4960-B0E4-57684047215D}" srcOrd="0" destOrd="0" parTransId="{06972107-37E2-4462-8173-A9A6E7CF4169}" sibTransId="{481A2100-8AF0-44E1-B254-917969067CA5}"/>
    <dgm:cxn modelId="{D0DB58ED-F77C-46B8-995F-C05B0702D824}" type="presOf" srcId="{4C010986-7719-44DF-B518-9A4498482CEE}" destId="{C6D3016C-48D4-4F74-A9F6-33B2F70525F1}" srcOrd="0" destOrd="0" presId="urn:microsoft.com/office/officeart/2018/2/layout/IconVerticalSolidList"/>
    <dgm:cxn modelId="{7ADB3EF0-A152-4E89-B921-BC3586435CC0}" type="presOf" srcId="{7A592811-6D79-4768-AFA7-E983CD16FB90}" destId="{1BB4AD90-0EAE-42FA-8203-9FA55968374E}" srcOrd="0" destOrd="0" presId="urn:microsoft.com/office/officeart/2018/2/layout/IconVerticalSolidList"/>
    <dgm:cxn modelId="{D0084A2D-605D-4F81-B5FD-37A7D329E79E}" type="presParOf" srcId="{F2AF3D96-7519-4A7D-A62A-90C1D5833782}" destId="{DEF9FD6D-6FBE-4756-88A1-F819EFDA63F2}" srcOrd="0" destOrd="0" presId="urn:microsoft.com/office/officeart/2018/2/layout/IconVerticalSolidList"/>
    <dgm:cxn modelId="{4BAE6660-21A9-4EEC-801D-E8C37F21BD75}" type="presParOf" srcId="{DEF9FD6D-6FBE-4756-88A1-F819EFDA63F2}" destId="{9121DA09-05F3-4D58-91CF-ABC158EC48C3}" srcOrd="0" destOrd="0" presId="urn:microsoft.com/office/officeart/2018/2/layout/IconVerticalSolidList"/>
    <dgm:cxn modelId="{BBDFEDA9-F194-42CE-852F-FBA301AD302C}" type="presParOf" srcId="{DEF9FD6D-6FBE-4756-88A1-F819EFDA63F2}" destId="{E5B54C81-B648-4B78-9EC7-185D429A73CA}" srcOrd="1" destOrd="0" presId="urn:microsoft.com/office/officeart/2018/2/layout/IconVerticalSolidList"/>
    <dgm:cxn modelId="{8EBFD33C-AC57-476B-89DA-44D65D0D0B52}" type="presParOf" srcId="{DEF9FD6D-6FBE-4756-88A1-F819EFDA63F2}" destId="{94029476-E3B8-43F7-88CF-7F868E19E071}" srcOrd="2" destOrd="0" presId="urn:microsoft.com/office/officeart/2018/2/layout/IconVerticalSolidList"/>
    <dgm:cxn modelId="{4DBDDF91-AD8C-491C-8358-58D766823F48}" type="presParOf" srcId="{DEF9FD6D-6FBE-4756-88A1-F819EFDA63F2}" destId="{7C4E1B0F-BE3D-4992-BC05-0D0888A740A5}" srcOrd="3" destOrd="0" presId="urn:microsoft.com/office/officeart/2018/2/layout/IconVerticalSolidList"/>
    <dgm:cxn modelId="{92B4FBFB-0954-4CAF-A2D3-7BE18480A8ED}" type="presParOf" srcId="{F2AF3D96-7519-4A7D-A62A-90C1D5833782}" destId="{49253C26-424B-4EBE-AD1D-9F4C085E0887}" srcOrd="1" destOrd="0" presId="urn:microsoft.com/office/officeart/2018/2/layout/IconVerticalSolidList"/>
    <dgm:cxn modelId="{7D9E7E78-3512-403F-808C-3842E82D2DD8}" type="presParOf" srcId="{F2AF3D96-7519-4A7D-A62A-90C1D5833782}" destId="{59FD5471-6490-4752-9AAE-A211503125DA}" srcOrd="2" destOrd="0" presId="urn:microsoft.com/office/officeart/2018/2/layout/IconVerticalSolidList"/>
    <dgm:cxn modelId="{3B5A9CDE-0CEC-4FF0-A1EA-BAF65AED70C4}" type="presParOf" srcId="{59FD5471-6490-4752-9AAE-A211503125DA}" destId="{B58DF517-E397-43CE-8C24-9A7B135157D1}" srcOrd="0" destOrd="0" presId="urn:microsoft.com/office/officeart/2018/2/layout/IconVerticalSolidList"/>
    <dgm:cxn modelId="{9A30B2D3-D7E2-4083-AD57-D0930F9A8AE4}" type="presParOf" srcId="{59FD5471-6490-4752-9AAE-A211503125DA}" destId="{4F915068-8806-4483-A956-5ED33604493E}" srcOrd="1" destOrd="0" presId="urn:microsoft.com/office/officeart/2018/2/layout/IconVerticalSolidList"/>
    <dgm:cxn modelId="{E600D1D7-5058-4099-8135-018F8778E1EE}" type="presParOf" srcId="{59FD5471-6490-4752-9AAE-A211503125DA}" destId="{C6E6B9A5-E1B5-428F-AF1D-8C1E6A93F33E}" srcOrd="2" destOrd="0" presId="urn:microsoft.com/office/officeart/2018/2/layout/IconVerticalSolidList"/>
    <dgm:cxn modelId="{D8F3546F-5ABE-4A3B-8D04-CFC9C74AD4AD}" type="presParOf" srcId="{59FD5471-6490-4752-9AAE-A211503125DA}" destId="{13F02710-5728-4AC9-8A3A-580AC1F8E797}" srcOrd="3" destOrd="0" presId="urn:microsoft.com/office/officeart/2018/2/layout/IconVerticalSolidList"/>
    <dgm:cxn modelId="{3454784F-B25C-40B4-8B31-0339E5C0C5B3}" type="presParOf" srcId="{F2AF3D96-7519-4A7D-A62A-90C1D5833782}" destId="{78019054-8D75-43F9-9E9B-74E044275B58}" srcOrd="3" destOrd="0" presId="urn:microsoft.com/office/officeart/2018/2/layout/IconVerticalSolidList"/>
    <dgm:cxn modelId="{013CD09E-DE7A-4AF4-A8F5-8B675D3E8383}" type="presParOf" srcId="{F2AF3D96-7519-4A7D-A62A-90C1D5833782}" destId="{25F42D73-7081-4A83-BF27-0508F9B11473}" srcOrd="4" destOrd="0" presId="urn:microsoft.com/office/officeart/2018/2/layout/IconVerticalSolidList"/>
    <dgm:cxn modelId="{AFD0BB7E-75BB-4C94-BD9C-F7469C219EB0}" type="presParOf" srcId="{25F42D73-7081-4A83-BF27-0508F9B11473}" destId="{E27AFFDC-5505-453A-A240-62370603648D}" srcOrd="0" destOrd="0" presId="urn:microsoft.com/office/officeart/2018/2/layout/IconVerticalSolidList"/>
    <dgm:cxn modelId="{8704281E-2AE8-46C7-9DD0-FE0DC7F02244}" type="presParOf" srcId="{25F42D73-7081-4A83-BF27-0508F9B11473}" destId="{DCAF44BC-4228-4AED-ADB6-9F365F637BB0}" srcOrd="1" destOrd="0" presId="urn:microsoft.com/office/officeart/2018/2/layout/IconVerticalSolidList"/>
    <dgm:cxn modelId="{206F97D1-8305-4DBC-B716-C2E37C04B759}" type="presParOf" srcId="{25F42D73-7081-4A83-BF27-0508F9B11473}" destId="{EBEBD9F0-136A-400A-9F2E-FE82F3C99E2F}" srcOrd="2" destOrd="0" presId="urn:microsoft.com/office/officeart/2018/2/layout/IconVerticalSolidList"/>
    <dgm:cxn modelId="{32C02306-CE05-4F63-B7DB-A4528FA5210C}" type="presParOf" srcId="{25F42D73-7081-4A83-BF27-0508F9B11473}" destId="{539D6223-C578-4823-BD2C-9DB150F20FF0}" srcOrd="3" destOrd="0" presId="urn:microsoft.com/office/officeart/2018/2/layout/IconVerticalSolidList"/>
    <dgm:cxn modelId="{55274C61-8EA3-4824-86EF-0E03AC1C769E}" type="presParOf" srcId="{F2AF3D96-7519-4A7D-A62A-90C1D5833782}" destId="{698D0D9B-8E2E-45C0-86C3-3FBED1606CD2}" srcOrd="5" destOrd="0" presId="urn:microsoft.com/office/officeart/2018/2/layout/IconVerticalSolidList"/>
    <dgm:cxn modelId="{FA445985-A198-4EE7-BADA-4D4B567B49D4}" type="presParOf" srcId="{F2AF3D96-7519-4A7D-A62A-90C1D5833782}" destId="{10B48E31-F7BC-4FA6-A626-5EF2CC5E07A9}" srcOrd="6" destOrd="0" presId="urn:microsoft.com/office/officeart/2018/2/layout/IconVerticalSolidList"/>
    <dgm:cxn modelId="{9B788245-C95F-45DB-9482-0DF850D5AC54}" type="presParOf" srcId="{10B48E31-F7BC-4FA6-A626-5EF2CC5E07A9}" destId="{F5D4AB08-EF1E-47AC-85ED-3FD03C089957}" srcOrd="0" destOrd="0" presId="urn:microsoft.com/office/officeart/2018/2/layout/IconVerticalSolidList"/>
    <dgm:cxn modelId="{E57B93FF-B01A-400F-8789-1E7E1299B8F9}" type="presParOf" srcId="{10B48E31-F7BC-4FA6-A626-5EF2CC5E07A9}" destId="{092E7748-2E85-4F8B-B350-5AA4AC80B362}" srcOrd="1" destOrd="0" presId="urn:microsoft.com/office/officeart/2018/2/layout/IconVerticalSolidList"/>
    <dgm:cxn modelId="{6B265270-2E8C-4380-8CD0-1AB1F11AEE30}" type="presParOf" srcId="{10B48E31-F7BC-4FA6-A626-5EF2CC5E07A9}" destId="{7B21C88A-B9C1-4D28-8075-32629AC70048}" srcOrd="2" destOrd="0" presId="urn:microsoft.com/office/officeart/2018/2/layout/IconVerticalSolidList"/>
    <dgm:cxn modelId="{EBED8F82-85E7-4574-9C8D-80593918EA8E}" type="presParOf" srcId="{10B48E31-F7BC-4FA6-A626-5EF2CC5E07A9}" destId="{C6D3016C-48D4-4F74-A9F6-33B2F70525F1}" srcOrd="3" destOrd="0" presId="urn:microsoft.com/office/officeart/2018/2/layout/IconVerticalSolidList"/>
    <dgm:cxn modelId="{CC2AD352-9028-4AE3-9C22-CBB429827AA6}" type="presParOf" srcId="{F2AF3D96-7519-4A7D-A62A-90C1D5833782}" destId="{B2C4B13E-56D0-4554-A762-6347F366CCF3}" srcOrd="7" destOrd="0" presId="urn:microsoft.com/office/officeart/2018/2/layout/IconVerticalSolidList"/>
    <dgm:cxn modelId="{DAE927AF-8122-49D4-8D65-99150890AE3A}" type="presParOf" srcId="{F2AF3D96-7519-4A7D-A62A-90C1D5833782}" destId="{8A56C965-EFC9-4C30-AA9F-F4D733965DBD}" srcOrd="8" destOrd="0" presId="urn:microsoft.com/office/officeart/2018/2/layout/IconVerticalSolidList"/>
    <dgm:cxn modelId="{E3EADF76-1241-459E-870D-D2565DB5981F}" type="presParOf" srcId="{8A56C965-EFC9-4C30-AA9F-F4D733965DBD}" destId="{2B426D31-667D-4482-B2CB-2242AD22AD53}" srcOrd="0" destOrd="0" presId="urn:microsoft.com/office/officeart/2018/2/layout/IconVerticalSolidList"/>
    <dgm:cxn modelId="{A84CBF93-420B-4B3D-B8B4-C2FF3E2F6048}" type="presParOf" srcId="{8A56C965-EFC9-4C30-AA9F-F4D733965DBD}" destId="{86FD1C8F-BEBC-41D6-85BF-37023C51A5F2}" srcOrd="1" destOrd="0" presId="urn:microsoft.com/office/officeart/2018/2/layout/IconVerticalSolidList"/>
    <dgm:cxn modelId="{B34CE355-D600-41AA-BD00-797A4237DAC1}" type="presParOf" srcId="{8A56C965-EFC9-4C30-AA9F-F4D733965DBD}" destId="{BA9C6399-DDBD-421D-B323-FBC925D8387D}" srcOrd="2" destOrd="0" presId="urn:microsoft.com/office/officeart/2018/2/layout/IconVerticalSolidList"/>
    <dgm:cxn modelId="{FE6E9E7F-4665-47B4-9400-8D100A6C4937}" type="presParOf" srcId="{8A56C965-EFC9-4C30-AA9F-F4D733965DBD}" destId="{1BB4AD90-0EAE-42FA-8203-9FA5596837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1DA09-05F3-4D58-91CF-ABC158EC48C3}">
      <dsp:nvSpPr>
        <dsp:cNvPr id="0" name=""/>
        <dsp:cNvSpPr/>
      </dsp:nvSpPr>
      <dsp:spPr>
        <a:xfrm>
          <a:off x="0" y="3571"/>
          <a:ext cx="6496050" cy="7608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54C81-B648-4B78-9EC7-185D429A73CA}">
      <dsp:nvSpPr>
        <dsp:cNvPr id="0" name=""/>
        <dsp:cNvSpPr/>
      </dsp:nvSpPr>
      <dsp:spPr>
        <a:xfrm>
          <a:off x="230144" y="174753"/>
          <a:ext cx="418445" cy="418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4E1B0F-BE3D-4992-BC05-0D0888A740A5}">
      <dsp:nvSpPr>
        <dsp:cNvPr id="0" name=""/>
        <dsp:cNvSpPr/>
      </dsp:nvSpPr>
      <dsp:spPr>
        <a:xfrm>
          <a:off x="878734" y="3571"/>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55650">
            <a:lnSpc>
              <a:spcPct val="90000"/>
            </a:lnSpc>
            <a:spcBef>
              <a:spcPct val="0"/>
            </a:spcBef>
            <a:spcAft>
              <a:spcPct val="35000"/>
            </a:spcAft>
            <a:buNone/>
          </a:pPr>
          <a:r>
            <a:rPr lang="en-US" sz="1700" b="0" i="0" kern="1200"/>
            <a:t>Ask questions about who benefits from our buying and selling, our extraction and resource use.</a:t>
          </a:r>
          <a:endParaRPr lang="en-US" sz="1700" kern="1200"/>
        </a:p>
      </dsp:txBody>
      <dsp:txXfrm>
        <a:off x="878734" y="3571"/>
        <a:ext cx="5617315" cy="760809"/>
      </dsp:txXfrm>
    </dsp:sp>
    <dsp:sp modelId="{B58DF517-E397-43CE-8C24-9A7B135157D1}">
      <dsp:nvSpPr>
        <dsp:cNvPr id="0" name=""/>
        <dsp:cNvSpPr/>
      </dsp:nvSpPr>
      <dsp:spPr>
        <a:xfrm>
          <a:off x="0" y="954583"/>
          <a:ext cx="6496050" cy="7608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15068-8806-4483-A956-5ED33604493E}">
      <dsp:nvSpPr>
        <dsp:cNvPr id="0" name=""/>
        <dsp:cNvSpPr/>
      </dsp:nvSpPr>
      <dsp:spPr>
        <a:xfrm>
          <a:off x="230144" y="1125765"/>
          <a:ext cx="418445" cy="418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F02710-5728-4AC9-8A3A-580AC1F8E797}">
      <dsp:nvSpPr>
        <dsp:cNvPr id="0" name=""/>
        <dsp:cNvSpPr/>
      </dsp:nvSpPr>
      <dsp:spPr>
        <a:xfrm>
          <a:off x="878734" y="954583"/>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55650">
            <a:lnSpc>
              <a:spcPct val="90000"/>
            </a:lnSpc>
            <a:spcBef>
              <a:spcPct val="0"/>
            </a:spcBef>
            <a:spcAft>
              <a:spcPct val="35000"/>
            </a:spcAft>
            <a:buNone/>
          </a:pPr>
          <a:r>
            <a:rPr lang="en-US" sz="1700" b="0" i="0" kern="1200"/>
            <a:t>Investigate where our products come from.</a:t>
          </a:r>
          <a:endParaRPr lang="en-US" sz="1700" kern="1200"/>
        </a:p>
      </dsp:txBody>
      <dsp:txXfrm>
        <a:off x="878734" y="954583"/>
        <a:ext cx="5617315" cy="760809"/>
      </dsp:txXfrm>
    </dsp:sp>
    <dsp:sp modelId="{E27AFFDC-5505-453A-A240-62370603648D}">
      <dsp:nvSpPr>
        <dsp:cNvPr id="0" name=""/>
        <dsp:cNvSpPr/>
      </dsp:nvSpPr>
      <dsp:spPr>
        <a:xfrm>
          <a:off x="0" y="1905595"/>
          <a:ext cx="6496050" cy="7608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F44BC-4228-4AED-ADB6-9F365F637BB0}">
      <dsp:nvSpPr>
        <dsp:cNvPr id="0" name=""/>
        <dsp:cNvSpPr/>
      </dsp:nvSpPr>
      <dsp:spPr>
        <a:xfrm>
          <a:off x="230144" y="2076777"/>
          <a:ext cx="418445" cy="418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9D6223-C578-4823-BD2C-9DB150F20FF0}">
      <dsp:nvSpPr>
        <dsp:cNvPr id="0" name=""/>
        <dsp:cNvSpPr/>
      </dsp:nvSpPr>
      <dsp:spPr>
        <a:xfrm>
          <a:off x="878734" y="1905595"/>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55650">
            <a:lnSpc>
              <a:spcPct val="90000"/>
            </a:lnSpc>
            <a:spcBef>
              <a:spcPct val="0"/>
            </a:spcBef>
            <a:spcAft>
              <a:spcPct val="35000"/>
            </a:spcAft>
            <a:buNone/>
          </a:pPr>
          <a:r>
            <a:rPr lang="en-US" sz="1700" b="0" i="0" kern="1200"/>
            <a:t>Buy less, give more.</a:t>
          </a:r>
          <a:endParaRPr lang="en-US" sz="1700" kern="1200"/>
        </a:p>
      </dsp:txBody>
      <dsp:txXfrm>
        <a:off x="878734" y="1905595"/>
        <a:ext cx="5617315" cy="760809"/>
      </dsp:txXfrm>
    </dsp:sp>
    <dsp:sp modelId="{F5D4AB08-EF1E-47AC-85ED-3FD03C089957}">
      <dsp:nvSpPr>
        <dsp:cNvPr id="0" name=""/>
        <dsp:cNvSpPr/>
      </dsp:nvSpPr>
      <dsp:spPr>
        <a:xfrm>
          <a:off x="0" y="2856607"/>
          <a:ext cx="6496050" cy="7608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7748-2E85-4F8B-B350-5AA4AC80B362}">
      <dsp:nvSpPr>
        <dsp:cNvPr id="0" name=""/>
        <dsp:cNvSpPr/>
      </dsp:nvSpPr>
      <dsp:spPr>
        <a:xfrm>
          <a:off x="230144" y="3027789"/>
          <a:ext cx="418445" cy="418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D3016C-48D4-4F74-A9F6-33B2F70525F1}">
      <dsp:nvSpPr>
        <dsp:cNvPr id="0" name=""/>
        <dsp:cNvSpPr/>
      </dsp:nvSpPr>
      <dsp:spPr>
        <a:xfrm>
          <a:off x="878734" y="2856607"/>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55650">
            <a:lnSpc>
              <a:spcPct val="90000"/>
            </a:lnSpc>
            <a:spcBef>
              <a:spcPct val="0"/>
            </a:spcBef>
            <a:spcAft>
              <a:spcPct val="35000"/>
            </a:spcAft>
            <a:buNone/>
          </a:pPr>
          <a:r>
            <a:rPr lang="en-US" sz="1700" b="0" i="0" kern="1200"/>
            <a:t>Fasting</a:t>
          </a:r>
          <a:endParaRPr lang="en-US" sz="1700" kern="1200"/>
        </a:p>
      </dsp:txBody>
      <dsp:txXfrm>
        <a:off x="878734" y="2856607"/>
        <a:ext cx="5617315" cy="760809"/>
      </dsp:txXfrm>
    </dsp:sp>
    <dsp:sp modelId="{2B426D31-667D-4482-B2CB-2242AD22AD53}">
      <dsp:nvSpPr>
        <dsp:cNvPr id="0" name=""/>
        <dsp:cNvSpPr/>
      </dsp:nvSpPr>
      <dsp:spPr>
        <a:xfrm>
          <a:off x="0" y="3807618"/>
          <a:ext cx="6496050" cy="7608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D1C8F-BEBC-41D6-85BF-37023C51A5F2}">
      <dsp:nvSpPr>
        <dsp:cNvPr id="0" name=""/>
        <dsp:cNvSpPr/>
      </dsp:nvSpPr>
      <dsp:spPr>
        <a:xfrm>
          <a:off x="230144" y="3978800"/>
          <a:ext cx="418445" cy="418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B4AD90-0EAE-42FA-8203-9FA55968374E}">
      <dsp:nvSpPr>
        <dsp:cNvPr id="0" name=""/>
        <dsp:cNvSpPr/>
      </dsp:nvSpPr>
      <dsp:spPr>
        <a:xfrm>
          <a:off x="878734" y="3807618"/>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55650">
            <a:lnSpc>
              <a:spcPct val="90000"/>
            </a:lnSpc>
            <a:spcBef>
              <a:spcPct val="0"/>
            </a:spcBef>
            <a:spcAft>
              <a:spcPct val="35000"/>
            </a:spcAft>
            <a:buNone/>
          </a:pPr>
          <a:r>
            <a:rPr lang="en-US" sz="1700" b="0" i="0" kern="1200"/>
            <a:t>Allow ourselves to be disrupted by others.</a:t>
          </a:r>
          <a:endParaRPr lang="en-US" sz="1700" kern="1200"/>
        </a:p>
      </dsp:txBody>
      <dsp:txXfrm>
        <a:off x="878734" y="3807618"/>
        <a:ext cx="5617315" cy="7608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16F0-CB93-490A-A30D-5F7A3D2010E8}"/>
              </a:ext>
            </a:extLst>
          </p:cNvPr>
          <p:cNvSpPr>
            <a:spLocks noGrp="1"/>
          </p:cNvSpPr>
          <p:nvPr>
            <p:ph type="ctrTitle"/>
          </p:nvPr>
        </p:nvSpPr>
        <p:spPr/>
        <p:txBody>
          <a:bodyPr/>
          <a:lstStyle/>
          <a:p>
            <a:r>
              <a:rPr lang="en-US" dirty="0"/>
              <a:t>The Call to Not Commodify: A Conversation on Relationships</a:t>
            </a:r>
          </a:p>
        </p:txBody>
      </p:sp>
      <p:sp>
        <p:nvSpPr>
          <p:cNvPr id="3" name="Subtitle 2">
            <a:extLst>
              <a:ext uri="{FF2B5EF4-FFF2-40B4-BE49-F238E27FC236}">
                <a16:creationId xmlns:a16="http://schemas.microsoft.com/office/drawing/2014/main" id="{6AD3EEDB-1A47-4A69-8B3A-D1552EACF384}"/>
              </a:ext>
            </a:extLst>
          </p:cNvPr>
          <p:cNvSpPr>
            <a:spLocks noGrp="1"/>
          </p:cNvSpPr>
          <p:nvPr>
            <p:ph type="subTitle" idx="1"/>
          </p:nvPr>
        </p:nvSpPr>
        <p:spPr/>
        <p:txBody>
          <a:bodyPr/>
          <a:lstStyle/>
          <a:p>
            <a:r>
              <a:rPr lang="en-US" dirty="0"/>
              <a:t>Timothy Harvie, </a:t>
            </a:r>
            <a:r>
              <a:rPr lang="en-US" dirty="0" err="1"/>
              <a:t>phd</a:t>
            </a:r>
            <a:r>
              <a:rPr lang="en-US" dirty="0"/>
              <a:t>, </a:t>
            </a:r>
            <a:r>
              <a:rPr lang="en-US" dirty="0" err="1"/>
              <a:t>licdd</a:t>
            </a:r>
            <a:endParaRPr lang="en-US" dirty="0"/>
          </a:p>
          <a:p>
            <a:r>
              <a:rPr lang="en-US" dirty="0" err="1"/>
              <a:t>Cwl</a:t>
            </a:r>
            <a:r>
              <a:rPr lang="en-US" dirty="0"/>
              <a:t> National convention, August 2019</a:t>
            </a:r>
          </a:p>
        </p:txBody>
      </p:sp>
      <p:sp>
        <p:nvSpPr>
          <p:cNvPr id="4" name="TextBox 3">
            <a:extLst>
              <a:ext uri="{FF2B5EF4-FFF2-40B4-BE49-F238E27FC236}">
                <a16:creationId xmlns:a16="http://schemas.microsoft.com/office/drawing/2014/main" id="{5C091988-D473-46B0-A369-5EFB8C6EFD25}"/>
              </a:ext>
            </a:extLst>
          </p:cNvPr>
          <p:cNvSpPr txBox="1"/>
          <p:nvPr/>
        </p:nvSpPr>
        <p:spPr>
          <a:xfrm>
            <a:off x="1272205" y="5638800"/>
            <a:ext cx="9764840" cy="923330"/>
          </a:xfrm>
          <a:prstGeom prst="rect">
            <a:avLst/>
          </a:prstGeom>
          <a:noFill/>
        </p:spPr>
        <p:txBody>
          <a:bodyPr wrap="square" rtlCol="0">
            <a:spAutoFit/>
          </a:bodyPr>
          <a:lstStyle/>
          <a:p>
            <a:r>
              <a:rPr lang="en-US" b="1" dirty="0">
                <a:solidFill>
                  <a:srgbClr val="FF0000"/>
                </a:solidFill>
              </a:rPr>
              <a:t>DISCLAIMER</a:t>
            </a:r>
            <a:r>
              <a:rPr lang="en-US" dirty="0">
                <a:solidFill>
                  <a:srgbClr val="FF0000"/>
                </a:solidFill>
              </a:rPr>
              <a:t> </a:t>
            </a:r>
          </a:p>
          <a:p>
            <a:r>
              <a:rPr lang="en-US" dirty="0">
                <a:solidFill>
                  <a:srgbClr val="FF0000"/>
                </a:solidFill>
              </a:rPr>
              <a:t>The views expressed in this presentation do not necessarily reﬂect the views of The Catholic Women’s League of Canada.</a:t>
            </a:r>
          </a:p>
        </p:txBody>
      </p:sp>
    </p:spTree>
    <p:extLst>
      <p:ext uri="{BB962C8B-B14F-4D97-AF65-F5344CB8AC3E}">
        <p14:creationId xmlns:p14="http://schemas.microsoft.com/office/powerpoint/2010/main" val="13455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9086-3D65-47A8-B998-FCDDA39C59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B14ED5-6B6C-405B-A5DC-ECB4EABB0F89}"/>
              </a:ext>
            </a:extLst>
          </p:cNvPr>
          <p:cNvSpPr>
            <a:spLocks noGrp="1"/>
          </p:cNvSpPr>
          <p:nvPr>
            <p:ph idx="1"/>
          </p:nvPr>
        </p:nvSpPr>
        <p:spPr>
          <a:xfrm>
            <a:off x="1103312" y="998806"/>
            <a:ext cx="8946541" cy="5249593"/>
          </a:xfrm>
        </p:spPr>
        <p:txBody>
          <a:bodyPr>
            <a:normAutofit/>
          </a:bodyPr>
          <a:lstStyle/>
          <a:p>
            <a:r>
              <a:rPr lang="en-US" sz="2400" dirty="0"/>
              <a:t>“[A] great effort must be made to enhance mutual understanding and knowledge, and to increase the sensitivity of consciences…Creating such conditions calls for a concerted worldwide effort to promote development, and effort which also involves sacrificing the positions of income and of power enjoyed by the more developed economies. This may mean making important changes in established life-styles, in order to limit the waste of environmental and human resources, thus enabling every individual and all the peoples of the earth to have a sufficient share of those resources.”</a:t>
            </a:r>
          </a:p>
        </p:txBody>
      </p:sp>
    </p:spTree>
    <p:extLst>
      <p:ext uri="{BB962C8B-B14F-4D97-AF65-F5344CB8AC3E}">
        <p14:creationId xmlns:p14="http://schemas.microsoft.com/office/powerpoint/2010/main" val="311939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9086-3D65-47A8-B998-FCDDA39C59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B14ED5-6B6C-405B-A5DC-ECB4EABB0F89}"/>
              </a:ext>
            </a:extLst>
          </p:cNvPr>
          <p:cNvSpPr>
            <a:spLocks noGrp="1"/>
          </p:cNvSpPr>
          <p:nvPr>
            <p:ph idx="1"/>
          </p:nvPr>
        </p:nvSpPr>
        <p:spPr>
          <a:xfrm>
            <a:off x="1103312" y="998806"/>
            <a:ext cx="8946541" cy="5249593"/>
          </a:xfrm>
        </p:spPr>
        <p:txBody>
          <a:bodyPr>
            <a:normAutofit/>
          </a:bodyPr>
          <a:lstStyle/>
          <a:p>
            <a:r>
              <a:rPr lang="en-US" sz="2400" dirty="0"/>
              <a:t>“[A] great effort must be made to enhance mutual understanding and knowledge, and to increase the sensitivity of consciences…Creating such conditions calls for a concerted worldwide effort to promote development, and effort which also involves sacrificing the positions of income and of power enjoyed by the more developed economies. This may mean making important changes in established life-styles, in order to limit the waste of environmental and human resources, thus enabling every individual and all the peoples of the earth to have a sufficient share of those resources.”</a:t>
            </a:r>
            <a:r>
              <a:rPr lang="en-US" dirty="0"/>
              <a:t>  (Pope St. John Paul II, </a:t>
            </a:r>
            <a:r>
              <a:rPr lang="en-US" dirty="0" err="1"/>
              <a:t>Centesimus</a:t>
            </a:r>
            <a:r>
              <a:rPr lang="en-US" dirty="0"/>
              <a:t> </a:t>
            </a:r>
            <a:r>
              <a:rPr lang="en-US" dirty="0" err="1"/>
              <a:t>Annus</a:t>
            </a:r>
            <a:r>
              <a:rPr lang="en-US" dirty="0"/>
              <a:t>, 52)</a:t>
            </a:r>
            <a:endParaRPr lang="en-US" sz="2400" dirty="0"/>
          </a:p>
        </p:txBody>
      </p:sp>
    </p:spTree>
    <p:extLst>
      <p:ext uri="{BB962C8B-B14F-4D97-AF65-F5344CB8AC3E}">
        <p14:creationId xmlns:p14="http://schemas.microsoft.com/office/powerpoint/2010/main" val="377449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3D46-B89C-424D-B5A6-C212C94C6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BE965-D647-47E0-B7D2-C24978A280D6}"/>
              </a:ext>
            </a:extLst>
          </p:cNvPr>
          <p:cNvSpPr>
            <a:spLocks noGrp="1"/>
          </p:cNvSpPr>
          <p:nvPr>
            <p:ph idx="1"/>
          </p:nvPr>
        </p:nvSpPr>
        <p:spPr>
          <a:xfrm>
            <a:off x="1103312" y="1448972"/>
            <a:ext cx="8946541" cy="4799427"/>
          </a:xfrm>
        </p:spPr>
        <p:txBody>
          <a:bodyPr>
            <a:normAutofit/>
          </a:bodyPr>
          <a:lstStyle/>
          <a:p>
            <a:r>
              <a:rPr lang="en-US" sz="2400" dirty="0"/>
              <a:t>“Today the subject of development is also closely related to duties arising from our relationship to the natural environment. The environment is God’s gift to everyone, and in our use of it we have a responsibility towards the poor, towards future generations and towards humanity as a whole.”</a:t>
            </a:r>
          </a:p>
        </p:txBody>
      </p:sp>
    </p:spTree>
    <p:extLst>
      <p:ext uri="{BB962C8B-B14F-4D97-AF65-F5344CB8AC3E}">
        <p14:creationId xmlns:p14="http://schemas.microsoft.com/office/powerpoint/2010/main" val="336524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3D46-B89C-424D-B5A6-C212C94C6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BE965-D647-47E0-B7D2-C24978A280D6}"/>
              </a:ext>
            </a:extLst>
          </p:cNvPr>
          <p:cNvSpPr>
            <a:spLocks noGrp="1"/>
          </p:cNvSpPr>
          <p:nvPr>
            <p:ph idx="1"/>
          </p:nvPr>
        </p:nvSpPr>
        <p:spPr>
          <a:xfrm>
            <a:off x="1103312" y="1448972"/>
            <a:ext cx="8946541" cy="4799427"/>
          </a:xfrm>
        </p:spPr>
        <p:txBody>
          <a:bodyPr>
            <a:normAutofit/>
          </a:bodyPr>
          <a:lstStyle/>
          <a:p>
            <a:r>
              <a:rPr lang="en-US" sz="2400" dirty="0"/>
              <a:t>“Today the subject of development is also closely related to duties arising from our relationship to the natural environment. The environment is God’s gift to everyone, and in our use of it we have a responsibility towards the poor, towards future generations and towards humanity as a whole.”                                          (Pope Benedict XVI, Caritas in </a:t>
            </a:r>
            <a:r>
              <a:rPr lang="en-US" sz="2400" dirty="0" err="1"/>
              <a:t>Veritate</a:t>
            </a:r>
            <a:r>
              <a:rPr lang="en-US" sz="2400" dirty="0"/>
              <a:t>, 48)</a:t>
            </a:r>
          </a:p>
        </p:txBody>
      </p:sp>
    </p:spTree>
    <p:extLst>
      <p:ext uri="{BB962C8B-B14F-4D97-AF65-F5344CB8AC3E}">
        <p14:creationId xmlns:p14="http://schemas.microsoft.com/office/powerpoint/2010/main" val="97393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E9FE-31D3-4E2C-81D8-B323E67084EA}"/>
              </a:ext>
            </a:extLst>
          </p:cNvPr>
          <p:cNvSpPr>
            <a:spLocks noGrp="1"/>
          </p:cNvSpPr>
          <p:nvPr>
            <p:ph type="title"/>
          </p:nvPr>
        </p:nvSpPr>
        <p:spPr>
          <a:xfrm>
            <a:off x="648930" y="629266"/>
            <a:ext cx="9252154" cy="1223983"/>
          </a:xfrm>
        </p:spPr>
        <p:txBody>
          <a:bodyPr>
            <a:normAutofit/>
          </a:bodyPr>
          <a:lstStyle/>
          <a:p>
            <a:endParaRPr lang="en-US"/>
          </a:p>
        </p:txBody>
      </p:sp>
      <p:sp>
        <p:nvSpPr>
          <p:cNvPr id="3" name="Content Placeholder 2">
            <a:extLst>
              <a:ext uri="{FF2B5EF4-FFF2-40B4-BE49-F238E27FC236}">
                <a16:creationId xmlns:a16="http://schemas.microsoft.com/office/drawing/2014/main" id="{D28D939E-372F-461E-992C-B487DF71D480}"/>
              </a:ext>
            </a:extLst>
          </p:cNvPr>
          <p:cNvSpPr>
            <a:spLocks noGrp="1"/>
          </p:cNvSpPr>
          <p:nvPr>
            <p:ph idx="1"/>
          </p:nvPr>
        </p:nvSpPr>
        <p:spPr>
          <a:xfrm>
            <a:off x="1103311" y="2052214"/>
            <a:ext cx="4338409" cy="4196185"/>
          </a:xfrm>
        </p:spPr>
        <p:txBody>
          <a:bodyPr>
            <a:normAutofit/>
          </a:bodyPr>
          <a:lstStyle/>
          <a:p>
            <a:r>
              <a:rPr lang="en-US" sz="2400" dirty="0"/>
              <a:t>Care for others, especially the economically marginalized, and care for the earth are not just add-ons, but are central to Catholic faith and Catholic morality.</a:t>
            </a:r>
          </a:p>
        </p:txBody>
      </p:sp>
      <p:pic>
        <p:nvPicPr>
          <p:cNvPr id="5" name="Picture 4" descr="A picture containing tree, outdoor, grass, sky&#10;&#10;Description automatically generated">
            <a:extLst>
              <a:ext uri="{FF2B5EF4-FFF2-40B4-BE49-F238E27FC236}">
                <a16:creationId xmlns:a16="http://schemas.microsoft.com/office/drawing/2014/main" id="{98A0129A-4087-4521-AD6E-9884B2F494FF}"/>
              </a:ext>
            </a:extLst>
          </p:cNvPr>
          <p:cNvPicPr>
            <a:picLocks noChangeAspect="1"/>
          </p:cNvPicPr>
          <p:nvPr/>
        </p:nvPicPr>
        <p:blipFill>
          <a:blip r:embed="rId3"/>
          <a:stretch>
            <a:fillRect/>
          </a:stretch>
        </p:blipFill>
        <p:spPr>
          <a:xfrm>
            <a:off x="5441720" y="1853249"/>
            <a:ext cx="6439250" cy="363817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2676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3DCB-312C-4D85-B574-DE25C97F3F49}"/>
              </a:ext>
            </a:extLst>
          </p:cNvPr>
          <p:cNvSpPr>
            <a:spLocks noGrp="1"/>
          </p:cNvSpPr>
          <p:nvPr>
            <p:ph type="title"/>
          </p:nvPr>
        </p:nvSpPr>
        <p:spPr/>
        <p:txBody>
          <a:bodyPr/>
          <a:lstStyle/>
          <a:p>
            <a:r>
              <a:rPr lang="en-US" dirty="0"/>
              <a:t>A little bit about the earth…</a:t>
            </a:r>
          </a:p>
        </p:txBody>
      </p:sp>
      <p:sp>
        <p:nvSpPr>
          <p:cNvPr id="3" name="Content Placeholder 2">
            <a:extLst>
              <a:ext uri="{FF2B5EF4-FFF2-40B4-BE49-F238E27FC236}">
                <a16:creationId xmlns:a16="http://schemas.microsoft.com/office/drawing/2014/main" id="{F464DE4A-9BBD-48A9-99EC-3E551F95DAE1}"/>
              </a:ext>
            </a:extLst>
          </p:cNvPr>
          <p:cNvSpPr>
            <a:spLocks noGrp="1"/>
          </p:cNvSpPr>
          <p:nvPr>
            <p:ph idx="1"/>
          </p:nvPr>
        </p:nvSpPr>
        <p:spPr/>
        <p:txBody>
          <a:bodyPr/>
          <a:lstStyle/>
          <a:p>
            <a:r>
              <a:rPr lang="en-US" sz="2800" dirty="0"/>
              <a:t>Intergovernmental Panel on Climate Change (IPCC)</a:t>
            </a:r>
          </a:p>
          <a:p>
            <a:pPr lvl="1"/>
            <a:r>
              <a:rPr lang="en-US" sz="2400" dirty="0"/>
              <a:t>242 lead authors</a:t>
            </a:r>
          </a:p>
          <a:p>
            <a:pPr lvl="1"/>
            <a:r>
              <a:rPr lang="en-US" sz="2400" dirty="0"/>
              <a:t>66 review editors from 70 countries</a:t>
            </a:r>
          </a:p>
          <a:p>
            <a:pPr lvl="1"/>
            <a:r>
              <a:rPr lang="en-US" sz="2400" dirty="0"/>
              <a:t>Surveyed more than 12,000 resources</a:t>
            </a:r>
          </a:p>
          <a:p>
            <a:pPr lvl="1"/>
            <a:r>
              <a:rPr lang="en-US" sz="2400" dirty="0"/>
              <a:t>Was approved line-by-line by panelists from 195 governments</a:t>
            </a:r>
          </a:p>
        </p:txBody>
      </p:sp>
    </p:spTree>
    <p:extLst>
      <p:ext uri="{BB962C8B-B14F-4D97-AF65-F5344CB8AC3E}">
        <p14:creationId xmlns:p14="http://schemas.microsoft.com/office/powerpoint/2010/main" val="158567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59D4-77C7-4FA1-B1B9-4A85322E7390}"/>
              </a:ext>
            </a:extLst>
          </p:cNvPr>
          <p:cNvSpPr>
            <a:spLocks noGrp="1"/>
          </p:cNvSpPr>
          <p:nvPr>
            <p:ph type="title"/>
          </p:nvPr>
        </p:nvSpPr>
        <p:spPr/>
        <p:txBody>
          <a:bodyPr/>
          <a:lstStyle/>
          <a:p>
            <a:r>
              <a:rPr lang="en-US" dirty="0"/>
              <a:t>A little bit about the earth…</a:t>
            </a:r>
          </a:p>
        </p:txBody>
      </p:sp>
      <p:sp>
        <p:nvSpPr>
          <p:cNvPr id="3" name="Content Placeholder 2">
            <a:extLst>
              <a:ext uri="{FF2B5EF4-FFF2-40B4-BE49-F238E27FC236}">
                <a16:creationId xmlns:a16="http://schemas.microsoft.com/office/drawing/2014/main" id="{07148FE5-F643-4973-8EDD-B7887E2466C7}"/>
              </a:ext>
            </a:extLst>
          </p:cNvPr>
          <p:cNvSpPr>
            <a:spLocks noGrp="1"/>
          </p:cNvSpPr>
          <p:nvPr>
            <p:ph idx="1"/>
          </p:nvPr>
        </p:nvSpPr>
        <p:spPr>
          <a:xfrm>
            <a:off x="1103312" y="1645920"/>
            <a:ext cx="8946541" cy="4602479"/>
          </a:xfrm>
        </p:spPr>
        <p:txBody>
          <a:bodyPr>
            <a:normAutofit/>
          </a:bodyPr>
          <a:lstStyle/>
          <a:p>
            <a:r>
              <a:rPr lang="en-US" sz="2400" dirty="0"/>
              <a:t>Some of the IPCC findings:</a:t>
            </a:r>
          </a:p>
          <a:p>
            <a:pPr lvl="1"/>
            <a:r>
              <a:rPr lang="en-US" sz="2000" dirty="0"/>
              <a:t>Global temperature is on target to rise more than 4 degrees by the year 2100</a:t>
            </a:r>
          </a:p>
          <a:p>
            <a:pPr lvl="1"/>
            <a:r>
              <a:rPr lang="en-US" sz="2000" dirty="0"/>
              <a:t>Many animal species (land, freshwater, marine) have shifted their geographic range and </a:t>
            </a:r>
            <a:r>
              <a:rPr lang="en-US" sz="2000" dirty="0" err="1"/>
              <a:t>behaviours</a:t>
            </a:r>
            <a:r>
              <a:rPr lang="en-US" sz="2000" dirty="0"/>
              <a:t> due to climate</a:t>
            </a:r>
          </a:p>
          <a:p>
            <a:pPr lvl="1"/>
            <a:r>
              <a:rPr lang="en-US" sz="2000" dirty="0"/>
              <a:t>Agricultural regions will be heavily impacted, lowering crop yields</a:t>
            </a:r>
          </a:p>
          <a:p>
            <a:pPr lvl="1"/>
            <a:r>
              <a:rPr lang="en-US" sz="2000" dirty="0"/>
              <a:t>Uneven development leads to inequalities</a:t>
            </a:r>
          </a:p>
          <a:p>
            <a:pPr lvl="1"/>
            <a:r>
              <a:rPr lang="en-US" sz="2000" dirty="0"/>
              <a:t>Heat waves, wildfires and extreme weather increases will impact vulnerable people and human societies</a:t>
            </a:r>
          </a:p>
          <a:p>
            <a:pPr lvl="1"/>
            <a:r>
              <a:rPr lang="en-US" sz="2000" dirty="0"/>
              <a:t>People living in poverty are most affected</a:t>
            </a:r>
          </a:p>
          <a:p>
            <a:pPr lvl="1"/>
            <a:r>
              <a:rPr lang="en-US" sz="2000" dirty="0"/>
              <a:t>This results in increased violence and war</a:t>
            </a:r>
          </a:p>
        </p:txBody>
      </p:sp>
    </p:spTree>
    <p:extLst>
      <p:ext uri="{BB962C8B-B14F-4D97-AF65-F5344CB8AC3E}">
        <p14:creationId xmlns:p14="http://schemas.microsoft.com/office/powerpoint/2010/main" val="241844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6156-27BA-48C2-9301-E368BED39FAC}"/>
              </a:ext>
            </a:extLst>
          </p:cNvPr>
          <p:cNvSpPr>
            <a:spLocks noGrp="1"/>
          </p:cNvSpPr>
          <p:nvPr>
            <p:ph type="title"/>
          </p:nvPr>
        </p:nvSpPr>
        <p:spPr/>
        <p:txBody>
          <a:bodyPr/>
          <a:lstStyle/>
          <a:p>
            <a:r>
              <a:rPr lang="en-US" dirty="0"/>
              <a:t>A little about the earth…</a:t>
            </a:r>
          </a:p>
        </p:txBody>
      </p:sp>
      <p:sp>
        <p:nvSpPr>
          <p:cNvPr id="3" name="Content Placeholder 2">
            <a:extLst>
              <a:ext uri="{FF2B5EF4-FFF2-40B4-BE49-F238E27FC236}">
                <a16:creationId xmlns:a16="http://schemas.microsoft.com/office/drawing/2014/main" id="{A5299052-19BB-4B8B-8EE3-237209A318A3}"/>
              </a:ext>
            </a:extLst>
          </p:cNvPr>
          <p:cNvSpPr>
            <a:spLocks noGrp="1"/>
          </p:cNvSpPr>
          <p:nvPr>
            <p:ph idx="1"/>
          </p:nvPr>
        </p:nvSpPr>
        <p:spPr/>
        <p:txBody>
          <a:bodyPr/>
          <a:lstStyle/>
          <a:p>
            <a:r>
              <a:rPr lang="en-US" sz="2400" dirty="0"/>
              <a:t>Findings from other studies:</a:t>
            </a:r>
          </a:p>
          <a:p>
            <a:pPr lvl="1"/>
            <a:r>
              <a:rPr lang="en-US" sz="2000" dirty="0"/>
              <a:t>By 2050 there will be more pieces of plastic in the oceans than fish</a:t>
            </a:r>
          </a:p>
          <a:p>
            <a:pPr lvl="1"/>
            <a:r>
              <a:rPr lang="en-US" sz="2000" dirty="0"/>
              <a:t>In my lifetime (I’m 43!) more than half of vertebrate wildlife has been lost due to human activity</a:t>
            </a:r>
          </a:p>
          <a:p>
            <a:pPr lvl="1"/>
            <a:r>
              <a:rPr lang="en-US" sz="2000" dirty="0"/>
              <a:t>We are currently losing animal and plant life at rates faster than the great mass extinctions (think about how the dinosaurs fared against meteors and volcanic eruptions)</a:t>
            </a:r>
          </a:p>
          <a:p>
            <a:pPr lvl="1"/>
            <a:endParaRPr lang="en-US" dirty="0"/>
          </a:p>
        </p:txBody>
      </p:sp>
    </p:spTree>
    <p:extLst>
      <p:ext uri="{BB962C8B-B14F-4D97-AF65-F5344CB8AC3E}">
        <p14:creationId xmlns:p14="http://schemas.microsoft.com/office/powerpoint/2010/main" val="53667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9A05-1DBE-466A-B5E2-F6E6C5A1FC47}"/>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So what does this have to do with economics?</a:t>
            </a:r>
          </a:p>
        </p:txBody>
      </p:sp>
      <p:sp>
        <p:nvSpPr>
          <p:cNvPr id="23" name="Rectangle 22">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1272EC-7FCB-48F5-99C0-17A8BE65463D}"/>
              </a:ext>
            </a:extLst>
          </p:cNvPr>
          <p:cNvSpPr>
            <a:spLocks noGrp="1"/>
          </p:cNvSpPr>
          <p:nvPr>
            <p:ph idx="1"/>
          </p:nvPr>
        </p:nvSpPr>
        <p:spPr>
          <a:xfrm>
            <a:off x="4829164" y="1645920"/>
            <a:ext cx="6294448" cy="4470821"/>
          </a:xfrm>
        </p:spPr>
        <p:txBody>
          <a:bodyPr>
            <a:normAutofit/>
          </a:bodyPr>
          <a:lstStyle/>
          <a:p>
            <a:r>
              <a:rPr lang="en-US" sz="2800" dirty="0"/>
              <a:t>Our current way of viewing things divides reality into two categories:</a:t>
            </a:r>
          </a:p>
          <a:p>
            <a:pPr lvl="1"/>
            <a:r>
              <a:rPr lang="en-US" sz="2400" dirty="0"/>
              <a:t>Humans</a:t>
            </a:r>
          </a:p>
          <a:p>
            <a:pPr lvl="1"/>
            <a:r>
              <a:rPr lang="en-US" sz="2400" dirty="0"/>
              <a:t>Things humans consume (we call them commodities)</a:t>
            </a:r>
          </a:p>
        </p:txBody>
      </p:sp>
    </p:spTree>
    <p:extLst>
      <p:ext uri="{BB962C8B-B14F-4D97-AF65-F5344CB8AC3E}">
        <p14:creationId xmlns:p14="http://schemas.microsoft.com/office/powerpoint/2010/main" val="159755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9A05-1DBE-466A-B5E2-F6E6C5A1FC47}"/>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So what does this have to do with economics?</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1272EC-7FCB-48F5-99C0-17A8BE65463D}"/>
              </a:ext>
            </a:extLst>
          </p:cNvPr>
          <p:cNvSpPr>
            <a:spLocks noGrp="1"/>
          </p:cNvSpPr>
          <p:nvPr>
            <p:ph idx="1"/>
          </p:nvPr>
        </p:nvSpPr>
        <p:spPr>
          <a:xfrm>
            <a:off x="4829164" y="1645920"/>
            <a:ext cx="6294448" cy="4470821"/>
          </a:xfrm>
        </p:spPr>
        <p:txBody>
          <a:bodyPr>
            <a:normAutofit/>
          </a:bodyPr>
          <a:lstStyle/>
          <a:p>
            <a:r>
              <a:rPr lang="en-US" sz="2800" dirty="0"/>
              <a:t>John Locke (1632-1704)</a:t>
            </a:r>
          </a:p>
          <a:p>
            <a:pPr lvl="1"/>
            <a:r>
              <a:rPr lang="en-US" sz="2400" dirty="0"/>
              <a:t>Argued society is built upon the concept of property</a:t>
            </a:r>
          </a:p>
          <a:p>
            <a:pPr lvl="1"/>
            <a:r>
              <a:rPr lang="en-US" sz="2400" dirty="0"/>
              <a:t>Property is individual transforming nature through work (making it a commodity)</a:t>
            </a:r>
          </a:p>
          <a:p>
            <a:pPr lvl="1"/>
            <a:r>
              <a:rPr lang="en-US" sz="2400" dirty="0"/>
              <a:t>Therefore, society must commodify nature to be</a:t>
            </a:r>
          </a:p>
        </p:txBody>
      </p:sp>
    </p:spTree>
    <p:extLst>
      <p:ext uri="{BB962C8B-B14F-4D97-AF65-F5344CB8AC3E}">
        <p14:creationId xmlns:p14="http://schemas.microsoft.com/office/powerpoint/2010/main" val="339001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4"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5"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FF1B9F-907C-46D4-830C-27BC07F270C1}"/>
              </a:ext>
            </a:extLst>
          </p:cNvPr>
          <p:cNvSpPr>
            <a:spLocks noGrp="1"/>
          </p:cNvSpPr>
          <p:nvPr>
            <p:ph type="title"/>
          </p:nvPr>
        </p:nvSpPr>
        <p:spPr>
          <a:xfrm>
            <a:off x="5282382" y="1454964"/>
            <a:ext cx="6261917" cy="3308840"/>
          </a:xfrm>
        </p:spPr>
        <p:txBody>
          <a:bodyPr vert="horz" lIns="91440" tIns="45720" rIns="91440" bIns="45720" rtlCol="0" anchor="b">
            <a:normAutofit/>
          </a:bodyPr>
          <a:lstStyle/>
          <a:p>
            <a:pPr>
              <a:lnSpc>
                <a:spcPct val="90000"/>
              </a:lnSpc>
            </a:pPr>
            <a:r>
              <a:rPr lang="en-US" sz="5000"/>
              <a:t>When we think about relationships, who comes to mind?</a:t>
            </a:r>
          </a:p>
        </p:txBody>
      </p:sp>
      <p:pic>
        <p:nvPicPr>
          <p:cNvPr id="5" name="Content Placeholder 4" descr="A person standing in a field&#10;&#10;Description automatically generated">
            <a:extLst>
              <a:ext uri="{FF2B5EF4-FFF2-40B4-BE49-F238E27FC236}">
                <a16:creationId xmlns:a16="http://schemas.microsoft.com/office/drawing/2014/main" id="{9B2DDB86-122C-4B56-BF9D-1CA0E61D95F5}"/>
              </a:ext>
            </a:extLst>
          </p:cNvPr>
          <p:cNvPicPr>
            <a:picLocks noGrp="1" noChangeAspect="1"/>
          </p:cNvPicPr>
          <p:nvPr>
            <p:ph idx="1"/>
          </p:nvPr>
        </p:nvPicPr>
        <p:blipFill rotWithShape="1">
          <a:blip r:embed="rId7"/>
          <a:srcRect r="9892"/>
          <a:stretch/>
        </p:blipFill>
        <p:spPr>
          <a:xfrm>
            <a:off x="-1" y="10"/>
            <a:ext cx="4634681" cy="6857990"/>
          </a:xfrm>
          <a:prstGeom prst="rect">
            <a:avLst/>
          </a:prstGeom>
        </p:spPr>
      </p:pic>
    </p:spTree>
    <p:extLst>
      <p:ext uri="{BB962C8B-B14F-4D97-AF65-F5344CB8AC3E}">
        <p14:creationId xmlns:p14="http://schemas.microsoft.com/office/powerpoint/2010/main" val="13279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9A05-1DBE-466A-B5E2-F6E6C5A1FC47}"/>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So what does this have to do with economics?</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1272EC-7FCB-48F5-99C0-17A8BE65463D}"/>
              </a:ext>
            </a:extLst>
          </p:cNvPr>
          <p:cNvSpPr>
            <a:spLocks noGrp="1"/>
          </p:cNvSpPr>
          <p:nvPr>
            <p:ph idx="1"/>
          </p:nvPr>
        </p:nvSpPr>
        <p:spPr>
          <a:xfrm>
            <a:off x="4829164" y="1645920"/>
            <a:ext cx="6294448" cy="4470821"/>
          </a:xfrm>
        </p:spPr>
        <p:txBody>
          <a:bodyPr>
            <a:normAutofit/>
          </a:bodyPr>
          <a:lstStyle/>
          <a:p>
            <a:r>
              <a:rPr lang="en-US" sz="2400" dirty="0"/>
              <a:t>St. Thomas Aquinas argued that our bodies set us in relationship with all things</a:t>
            </a:r>
          </a:p>
          <a:p>
            <a:pPr lvl="1"/>
            <a:r>
              <a:rPr lang="en-US" sz="2000" dirty="0"/>
              <a:t>This relationship is for the common good</a:t>
            </a:r>
          </a:p>
          <a:p>
            <a:pPr lvl="1"/>
            <a:r>
              <a:rPr lang="en-US" sz="2000" dirty="0"/>
              <a:t>So it is non-exploitative</a:t>
            </a:r>
          </a:p>
          <a:p>
            <a:pPr lvl="1"/>
            <a:r>
              <a:rPr lang="en-US" sz="2000" dirty="0"/>
              <a:t>Therefore, we may have property, but ownership is never an absolute right, since it is always with a view to our connection with others.</a:t>
            </a:r>
          </a:p>
        </p:txBody>
      </p:sp>
    </p:spTree>
    <p:extLst>
      <p:ext uri="{BB962C8B-B14F-4D97-AF65-F5344CB8AC3E}">
        <p14:creationId xmlns:p14="http://schemas.microsoft.com/office/powerpoint/2010/main" val="317790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E5E79E4-00DE-4F78-9A0C-A600835461F2}"/>
              </a:ext>
            </a:extLst>
          </p:cNvPr>
          <p:cNvSpPr>
            <a:spLocks noGrp="1"/>
          </p:cNvSpPr>
          <p:nvPr>
            <p:ph type="title"/>
          </p:nvPr>
        </p:nvSpPr>
        <p:spPr>
          <a:xfrm>
            <a:off x="806195" y="804672"/>
            <a:ext cx="3521359" cy="5248656"/>
          </a:xfrm>
        </p:spPr>
        <p:txBody>
          <a:bodyPr anchor="ctr">
            <a:normAutofit/>
          </a:bodyPr>
          <a:lstStyle/>
          <a:p>
            <a:pPr algn="ctr"/>
            <a:r>
              <a:rPr lang="en-US" dirty="0" err="1"/>
              <a:t>Laudato</a:t>
            </a:r>
            <a:r>
              <a:rPr lang="en-US" dirty="0"/>
              <a:t> Si’</a:t>
            </a:r>
            <a:br>
              <a:rPr lang="en-US" dirty="0"/>
            </a:br>
            <a:endParaRPr lang="en-US"/>
          </a:p>
        </p:txBody>
      </p:sp>
      <p:sp>
        <p:nvSpPr>
          <p:cNvPr id="3" name="Content Placeholder 2">
            <a:extLst>
              <a:ext uri="{FF2B5EF4-FFF2-40B4-BE49-F238E27FC236}">
                <a16:creationId xmlns:a16="http://schemas.microsoft.com/office/drawing/2014/main" id="{15D2D4DB-BD8F-460D-8CB8-3DF6D0F80A0F}"/>
              </a:ext>
            </a:extLst>
          </p:cNvPr>
          <p:cNvSpPr>
            <a:spLocks noGrp="1"/>
          </p:cNvSpPr>
          <p:nvPr>
            <p:ph idx="1"/>
          </p:nvPr>
        </p:nvSpPr>
        <p:spPr>
          <a:xfrm>
            <a:off x="4975861" y="804671"/>
            <a:ext cx="6399930" cy="5248657"/>
          </a:xfrm>
        </p:spPr>
        <p:txBody>
          <a:bodyPr anchor="ctr">
            <a:normAutofit/>
          </a:bodyPr>
          <a:lstStyle/>
          <a:p>
            <a:r>
              <a:rPr lang="en-US" dirty="0"/>
              <a:t>“The Christian tradition has never recognized the right to private property as absolute or inviolable, and has stressed the social purpose of all forms of private property.” (Pope Francis, </a:t>
            </a:r>
            <a:r>
              <a:rPr lang="en-US" dirty="0" err="1"/>
              <a:t>Laudato</a:t>
            </a:r>
            <a:r>
              <a:rPr lang="en-US" dirty="0"/>
              <a:t> Si’, 93)</a:t>
            </a:r>
          </a:p>
        </p:txBody>
      </p:sp>
    </p:spTree>
    <p:extLst>
      <p:ext uri="{BB962C8B-B14F-4D97-AF65-F5344CB8AC3E}">
        <p14:creationId xmlns:p14="http://schemas.microsoft.com/office/powerpoint/2010/main" val="181861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E5E79E4-00DE-4F78-9A0C-A600835461F2}"/>
              </a:ext>
            </a:extLst>
          </p:cNvPr>
          <p:cNvSpPr>
            <a:spLocks noGrp="1"/>
          </p:cNvSpPr>
          <p:nvPr>
            <p:ph type="title"/>
          </p:nvPr>
        </p:nvSpPr>
        <p:spPr>
          <a:xfrm>
            <a:off x="806195" y="804672"/>
            <a:ext cx="3521359" cy="5248656"/>
          </a:xfrm>
        </p:spPr>
        <p:txBody>
          <a:bodyPr anchor="ctr">
            <a:normAutofit/>
          </a:bodyPr>
          <a:lstStyle/>
          <a:p>
            <a:pPr algn="ctr"/>
            <a:r>
              <a:rPr lang="en-US" dirty="0" err="1"/>
              <a:t>Laudato</a:t>
            </a:r>
            <a:r>
              <a:rPr lang="en-US" dirty="0"/>
              <a:t> Si’</a:t>
            </a:r>
            <a:br>
              <a:rPr lang="en-US" dirty="0"/>
            </a:br>
            <a:endParaRPr lang="en-US"/>
          </a:p>
        </p:txBody>
      </p:sp>
      <p:sp>
        <p:nvSpPr>
          <p:cNvPr id="3" name="Content Placeholder 2">
            <a:extLst>
              <a:ext uri="{FF2B5EF4-FFF2-40B4-BE49-F238E27FC236}">
                <a16:creationId xmlns:a16="http://schemas.microsoft.com/office/drawing/2014/main" id="{15D2D4DB-BD8F-460D-8CB8-3DF6D0F80A0F}"/>
              </a:ext>
            </a:extLst>
          </p:cNvPr>
          <p:cNvSpPr>
            <a:spLocks noGrp="1"/>
          </p:cNvSpPr>
          <p:nvPr>
            <p:ph idx="1"/>
          </p:nvPr>
        </p:nvSpPr>
        <p:spPr>
          <a:xfrm>
            <a:off x="4975861" y="804671"/>
            <a:ext cx="6399930" cy="5248657"/>
          </a:xfrm>
        </p:spPr>
        <p:txBody>
          <a:bodyPr anchor="ctr">
            <a:normAutofit/>
          </a:bodyPr>
          <a:lstStyle/>
          <a:p>
            <a:r>
              <a:rPr lang="en-US" dirty="0"/>
              <a:t>“This is why the earth herself, burdened and laid waste, is among the most abandoned and maltreated of our poor.” (Pope Francis, </a:t>
            </a:r>
            <a:r>
              <a:rPr lang="en-US" dirty="0" err="1"/>
              <a:t>Laudato</a:t>
            </a:r>
            <a:r>
              <a:rPr lang="en-US" dirty="0"/>
              <a:t> Si’, 2)</a:t>
            </a:r>
          </a:p>
        </p:txBody>
      </p:sp>
    </p:spTree>
    <p:extLst>
      <p:ext uri="{BB962C8B-B14F-4D97-AF65-F5344CB8AC3E}">
        <p14:creationId xmlns:p14="http://schemas.microsoft.com/office/powerpoint/2010/main" val="370652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ED2A293-DFB2-456D-AE82-4EE43DEC42E2}"/>
              </a:ext>
            </a:extLst>
          </p:cNvPr>
          <p:cNvSpPr>
            <a:spLocks noGrp="1"/>
          </p:cNvSpPr>
          <p:nvPr>
            <p:ph type="title"/>
          </p:nvPr>
        </p:nvSpPr>
        <p:spPr>
          <a:xfrm>
            <a:off x="806195" y="804672"/>
            <a:ext cx="3521359" cy="5248656"/>
          </a:xfrm>
        </p:spPr>
        <p:txBody>
          <a:bodyPr anchor="ctr">
            <a:normAutofit/>
          </a:bodyPr>
          <a:lstStyle/>
          <a:p>
            <a:pPr algn="ctr"/>
            <a:r>
              <a:rPr lang="en-US" dirty="0" err="1"/>
              <a:t>Laudato</a:t>
            </a:r>
            <a:r>
              <a:rPr lang="en-US" dirty="0"/>
              <a:t> Si’</a:t>
            </a:r>
            <a:br>
              <a:rPr lang="en-US" dirty="0"/>
            </a:br>
            <a:endParaRPr lang="en-US"/>
          </a:p>
        </p:txBody>
      </p:sp>
      <p:sp>
        <p:nvSpPr>
          <p:cNvPr id="3" name="Content Placeholder 2">
            <a:extLst>
              <a:ext uri="{FF2B5EF4-FFF2-40B4-BE49-F238E27FC236}">
                <a16:creationId xmlns:a16="http://schemas.microsoft.com/office/drawing/2014/main" id="{7342E13A-63B9-43BB-8F54-CD87B6324574}"/>
              </a:ext>
            </a:extLst>
          </p:cNvPr>
          <p:cNvSpPr>
            <a:spLocks noGrp="1"/>
          </p:cNvSpPr>
          <p:nvPr>
            <p:ph idx="1"/>
          </p:nvPr>
        </p:nvSpPr>
        <p:spPr>
          <a:xfrm>
            <a:off x="4975861" y="804671"/>
            <a:ext cx="6399930" cy="5248657"/>
          </a:xfrm>
        </p:spPr>
        <p:txBody>
          <a:bodyPr anchor="ctr">
            <a:normAutofit/>
          </a:bodyPr>
          <a:lstStyle/>
          <a:p>
            <a:r>
              <a:rPr lang="en-US" dirty="0"/>
              <a:t>“Each year sees the disappearance of thousands of plant and animal species which we will never know, which our children will never see, because they have been lost for ever. The great majority become extinct for reasons related to human activity. Because of us, thousands of species will no longer give glory to God by their very existence, nor convey their message to us. We have no such right.” (Pope Francis, </a:t>
            </a:r>
            <a:r>
              <a:rPr lang="en-US" dirty="0" err="1"/>
              <a:t>Laudato</a:t>
            </a:r>
            <a:r>
              <a:rPr lang="en-US" dirty="0"/>
              <a:t> Si, 33)</a:t>
            </a:r>
          </a:p>
        </p:txBody>
      </p:sp>
    </p:spTree>
    <p:extLst>
      <p:ext uri="{BB962C8B-B14F-4D97-AF65-F5344CB8AC3E}">
        <p14:creationId xmlns:p14="http://schemas.microsoft.com/office/powerpoint/2010/main" val="263871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2B4DE-4B6C-4FB4-81DB-6F969910FE4F}"/>
              </a:ext>
            </a:extLst>
          </p:cNvPr>
          <p:cNvSpPr>
            <a:spLocks noGrp="1"/>
          </p:cNvSpPr>
          <p:nvPr>
            <p:ph type="title"/>
          </p:nvPr>
        </p:nvSpPr>
        <p:spPr>
          <a:xfrm>
            <a:off x="648931" y="629266"/>
            <a:ext cx="4166510" cy="1622321"/>
          </a:xfrm>
        </p:spPr>
        <p:txBody>
          <a:bodyPr>
            <a:normAutofit/>
          </a:bodyPr>
          <a:lstStyle/>
          <a:p>
            <a:endParaRPr lang="en-US">
              <a:solidFill>
                <a:srgbClr val="EBEBEB"/>
              </a:solidFill>
            </a:endParaRP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descr="A monkey that is standing in the dirt&#10;&#10;Description automatically generated">
            <a:extLst>
              <a:ext uri="{FF2B5EF4-FFF2-40B4-BE49-F238E27FC236}">
                <a16:creationId xmlns:a16="http://schemas.microsoft.com/office/drawing/2014/main" id="{7DA35AE1-BDB9-402A-BB13-EDF80600DE95}"/>
              </a:ext>
            </a:extLst>
          </p:cNvPr>
          <p:cNvPicPr>
            <a:picLocks noChangeAspect="1"/>
          </p:cNvPicPr>
          <p:nvPr/>
        </p:nvPicPr>
        <p:blipFill>
          <a:blip r:embed="rId2"/>
          <a:stretch>
            <a:fillRect/>
          </a:stretch>
        </p:blipFill>
        <p:spPr>
          <a:xfrm>
            <a:off x="6093992" y="1467038"/>
            <a:ext cx="5449889" cy="3923920"/>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5D81CB5-C337-4ACA-9F1D-A0402F4DD08B}"/>
              </a:ext>
            </a:extLst>
          </p:cNvPr>
          <p:cNvSpPr>
            <a:spLocks noGrp="1"/>
          </p:cNvSpPr>
          <p:nvPr>
            <p:ph idx="1"/>
          </p:nvPr>
        </p:nvSpPr>
        <p:spPr>
          <a:xfrm>
            <a:off x="648931" y="629266"/>
            <a:ext cx="4166509" cy="5594553"/>
          </a:xfrm>
        </p:spPr>
        <p:txBody>
          <a:bodyPr>
            <a:noAutofit/>
          </a:bodyPr>
          <a:lstStyle/>
          <a:p>
            <a:pPr>
              <a:lnSpc>
                <a:spcPct val="90000"/>
              </a:lnSpc>
            </a:pPr>
            <a:r>
              <a:rPr lang="en-US" sz="1800" dirty="0">
                <a:solidFill>
                  <a:srgbClr val="EBEBEB"/>
                </a:solidFill>
              </a:rPr>
              <a:t>12 companies driving the extinction of </a:t>
            </a:r>
            <a:r>
              <a:rPr lang="en-US" sz="1800" dirty="0" err="1">
                <a:solidFill>
                  <a:srgbClr val="EBEBEB"/>
                </a:solidFill>
              </a:rPr>
              <a:t>orangutangs</a:t>
            </a:r>
            <a:r>
              <a:rPr lang="en-US" sz="1800" dirty="0">
                <a:solidFill>
                  <a:srgbClr val="EBEBEB"/>
                </a:solidFill>
              </a:rPr>
              <a:t> in the wild:</a:t>
            </a:r>
          </a:p>
          <a:p>
            <a:pPr lvl="1">
              <a:lnSpc>
                <a:spcPct val="90000"/>
              </a:lnSpc>
            </a:pPr>
            <a:r>
              <a:rPr lang="en-US" dirty="0">
                <a:solidFill>
                  <a:srgbClr val="EBEBEB"/>
                </a:solidFill>
              </a:rPr>
              <a:t>Colgate-Palmolive</a:t>
            </a:r>
          </a:p>
          <a:p>
            <a:pPr lvl="1">
              <a:lnSpc>
                <a:spcPct val="90000"/>
              </a:lnSpc>
            </a:pPr>
            <a:r>
              <a:rPr lang="en-US" dirty="0">
                <a:solidFill>
                  <a:srgbClr val="EBEBEB"/>
                </a:solidFill>
              </a:rPr>
              <a:t>General Mills</a:t>
            </a:r>
          </a:p>
          <a:p>
            <a:pPr lvl="1">
              <a:lnSpc>
                <a:spcPct val="90000"/>
              </a:lnSpc>
            </a:pPr>
            <a:r>
              <a:rPr lang="en-US" dirty="0">
                <a:solidFill>
                  <a:srgbClr val="EBEBEB"/>
                </a:solidFill>
              </a:rPr>
              <a:t>Hershey</a:t>
            </a:r>
          </a:p>
          <a:p>
            <a:pPr lvl="1">
              <a:lnSpc>
                <a:spcPct val="90000"/>
              </a:lnSpc>
            </a:pPr>
            <a:r>
              <a:rPr lang="en-US" dirty="0">
                <a:solidFill>
                  <a:srgbClr val="EBEBEB"/>
                </a:solidFill>
              </a:rPr>
              <a:t>Kellogg’s</a:t>
            </a:r>
          </a:p>
          <a:p>
            <a:pPr lvl="1">
              <a:lnSpc>
                <a:spcPct val="90000"/>
              </a:lnSpc>
            </a:pPr>
            <a:r>
              <a:rPr lang="en-US" dirty="0">
                <a:solidFill>
                  <a:srgbClr val="EBEBEB"/>
                </a:solidFill>
              </a:rPr>
              <a:t>Kraft-Heinz</a:t>
            </a:r>
          </a:p>
          <a:p>
            <a:pPr lvl="1">
              <a:lnSpc>
                <a:spcPct val="90000"/>
              </a:lnSpc>
            </a:pPr>
            <a:r>
              <a:rPr lang="en-US" dirty="0" err="1">
                <a:solidFill>
                  <a:srgbClr val="EBEBEB"/>
                </a:solidFill>
              </a:rPr>
              <a:t>L’Oreal</a:t>
            </a:r>
            <a:endParaRPr lang="en-US" dirty="0">
              <a:solidFill>
                <a:srgbClr val="EBEBEB"/>
              </a:solidFill>
            </a:endParaRPr>
          </a:p>
          <a:p>
            <a:pPr lvl="1">
              <a:lnSpc>
                <a:spcPct val="90000"/>
              </a:lnSpc>
            </a:pPr>
            <a:r>
              <a:rPr lang="en-US" dirty="0">
                <a:solidFill>
                  <a:srgbClr val="EBEBEB"/>
                </a:solidFill>
              </a:rPr>
              <a:t>Mars</a:t>
            </a:r>
          </a:p>
          <a:p>
            <a:pPr lvl="1">
              <a:lnSpc>
                <a:spcPct val="90000"/>
              </a:lnSpc>
            </a:pPr>
            <a:r>
              <a:rPr lang="en-US" dirty="0">
                <a:solidFill>
                  <a:srgbClr val="EBEBEB"/>
                </a:solidFill>
              </a:rPr>
              <a:t>Mondelez</a:t>
            </a:r>
          </a:p>
          <a:p>
            <a:pPr lvl="1">
              <a:lnSpc>
                <a:spcPct val="90000"/>
              </a:lnSpc>
            </a:pPr>
            <a:r>
              <a:rPr lang="en-US" dirty="0">
                <a:solidFill>
                  <a:srgbClr val="EBEBEB"/>
                </a:solidFill>
              </a:rPr>
              <a:t>Nestle</a:t>
            </a:r>
          </a:p>
          <a:p>
            <a:pPr lvl="1">
              <a:lnSpc>
                <a:spcPct val="90000"/>
              </a:lnSpc>
            </a:pPr>
            <a:r>
              <a:rPr lang="en-US" dirty="0">
                <a:solidFill>
                  <a:srgbClr val="EBEBEB"/>
                </a:solidFill>
              </a:rPr>
              <a:t>PepsiCo</a:t>
            </a:r>
          </a:p>
          <a:p>
            <a:pPr lvl="1">
              <a:lnSpc>
                <a:spcPct val="90000"/>
              </a:lnSpc>
            </a:pPr>
            <a:r>
              <a:rPr lang="en-US" dirty="0">
                <a:solidFill>
                  <a:srgbClr val="EBEBEB"/>
                </a:solidFill>
              </a:rPr>
              <a:t>Reckitt Benckiser</a:t>
            </a:r>
          </a:p>
          <a:p>
            <a:pPr lvl="1">
              <a:lnSpc>
                <a:spcPct val="90000"/>
              </a:lnSpc>
            </a:pPr>
            <a:r>
              <a:rPr lang="en-US" dirty="0">
                <a:solidFill>
                  <a:srgbClr val="EBEBEB"/>
                </a:solidFill>
              </a:rPr>
              <a:t>Unilever</a:t>
            </a:r>
          </a:p>
        </p:txBody>
      </p:sp>
    </p:spTree>
    <p:extLst>
      <p:ext uri="{BB962C8B-B14F-4D97-AF65-F5344CB8AC3E}">
        <p14:creationId xmlns:p14="http://schemas.microsoft.com/office/powerpoint/2010/main" val="19409129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CB794B6-5A86-4603-924D-AF93458D8958}"/>
              </a:ext>
            </a:extLst>
          </p:cNvPr>
          <p:cNvSpPr>
            <a:spLocks noGrp="1"/>
          </p:cNvSpPr>
          <p:nvPr>
            <p:ph type="title"/>
          </p:nvPr>
        </p:nvSpPr>
        <p:spPr>
          <a:xfrm>
            <a:off x="806195" y="804672"/>
            <a:ext cx="3521359" cy="5248656"/>
          </a:xfrm>
        </p:spPr>
        <p:txBody>
          <a:bodyPr anchor="ctr">
            <a:normAutofit/>
          </a:bodyPr>
          <a:lstStyle/>
          <a:p>
            <a:pPr algn="ctr"/>
            <a:r>
              <a:rPr lang="en-US" dirty="0" err="1"/>
              <a:t>Laudato</a:t>
            </a:r>
            <a:r>
              <a:rPr lang="en-US" dirty="0"/>
              <a:t> Si’</a:t>
            </a:r>
            <a:endParaRPr lang="en-US"/>
          </a:p>
        </p:txBody>
      </p:sp>
      <p:sp>
        <p:nvSpPr>
          <p:cNvPr id="3" name="Content Placeholder 2">
            <a:extLst>
              <a:ext uri="{FF2B5EF4-FFF2-40B4-BE49-F238E27FC236}">
                <a16:creationId xmlns:a16="http://schemas.microsoft.com/office/drawing/2014/main" id="{95A5BE6E-E8E9-4A5F-926F-5D87DD8BE550}"/>
              </a:ext>
            </a:extLst>
          </p:cNvPr>
          <p:cNvSpPr>
            <a:spLocks noGrp="1"/>
          </p:cNvSpPr>
          <p:nvPr>
            <p:ph idx="1"/>
          </p:nvPr>
        </p:nvSpPr>
        <p:spPr>
          <a:xfrm>
            <a:off x="4975861" y="804671"/>
            <a:ext cx="6399930" cy="5248657"/>
          </a:xfrm>
        </p:spPr>
        <p:txBody>
          <a:bodyPr anchor="ctr">
            <a:normAutofit/>
          </a:bodyPr>
          <a:lstStyle/>
          <a:p>
            <a:r>
              <a:rPr lang="en-US" dirty="0"/>
              <a:t>“Nobody is suggesting a return to the Stone Age, but we do need to slow down and look at reality in a different way, to appropriate the positive and sustainable progress which has been made, but also to recover the values and great goals swept away by our unrestrained delusions of grandeur.” (Pope Francis, </a:t>
            </a:r>
            <a:r>
              <a:rPr lang="en-US" dirty="0" err="1"/>
              <a:t>Laudato</a:t>
            </a:r>
            <a:r>
              <a:rPr lang="en-US" dirty="0"/>
              <a:t> Si, 114)</a:t>
            </a:r>
          </a:p>
        </p:txBody>
      </p:sp>
    </p:spTree>
    <p:extLst>
      <p:ext uri="{BB962C8B-B14F-4D97-AF65-F5344CB8AC3E}">
        <p14:creationId xmlns:p14="http://schemas.microsoft.com/office/powerpoint/2010/main" val="136930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BD8AB0B-756C-4EEC-9431-6510EADF05D3}"/>
              </a:ext>
            </a:extLst>
          </p:cNvPr>
          <p:cNvSpPr>
            <a:spLocks noGrp="1"/>
          </p:cNvSpPr>
          <p:nvPr>
            <p:ph type="title"/>
          </p:nvPr>
        </p:nvSpPr>
        <p:spPr>
          <a:xfrm>
            <a:off x="806195" y="804672"/>
            <a:ext cx="3521359" cy="5248656"/>
          </a:xfrm>
        </p:spPr>
        <p:txBody>
          <a:bodyPr anchor="ctr">
            <a:normAutofit/>
          </a:bodyPr>
          <a:lstStyle/>
          <a:p>
            <a:pPr algn="ctr"/>
            <a:r>
              <a:rPr lang="en-US" dirty="0" err="1"/>
              <a:t>Laudato</a:t>
            </a:r>
            <a:r>
              <a:rPr lang="en-US" dirty="0"/>
              <a:t> Si’</a:t>
            </a:r>
            <a:endParaRPr lang="en-US"/>
          </a:p>
        </p:txBody>
      </p:sp>
      <p:sp>
        <p:nvSpPr>
          <p:cNvPr id="3" name="Content Placeholder 2">
            <a:extLst>
              <a:ext uri="{FF2B5EF4-FFF2-40B4-BE49-F238E27FC236}">
                <a16:creationId xmlns:a16="http://schemas.microsoft.com/office/drawing/2014/main" id="{143A1202-76C0-4559-94BB-B1407DBC1709}"/>
              </a:ext>
            </a:extLst>
          </p:cNvPr>
          <p:cNvSpPr>
            <a:spLocks noGrp="1"/>
          </p:cNvSpPr>
          <p:nvPr>
            <p:ph idx="1"/>
          </p:nvPr>
        </p:nvSpPr>
        <p:spPr>
          <a:xfrm>
            <a:off x="4975861" y="804671"/>
            <a:ext cx="6399930" cy="5248657"/>
          </a:xfrm>
        </p:spPr>
        <p:txBody>
          <a:bodyPr anchor="ctr">
            <a:normAutofit/>
          </a:bodyPr>
          <a:lstStyle/>
          <a:p>
            <a:r>
              <a:rPr lang="en-US" dirty="0"/>
              <a:t>“We have only one heart, and the same wretchedness which leads us to mistreat an animal will not be long in showing itself in our relationships with other people.” (Pope Francis, </a:t>
            </a:r>
            <a:r>
              <a:rPr lang="en-US" dirty="0" err="1"/>
              <a:t>Laudato</a:t>
            </a:r>
            <a:r>
              <a:rPr lang="en-US" dirty="0"/>
              <a:t> Si’, 92)</a:t>
            </a:r>
          </a:p>
        </p:txBody>
      </p:sp>
    </p:spTree>
    <p:extLst>
      <p:ext uri="{BB962C8B-B14F-4D97-AF65-F5344CB8AC3E}">
        <p14:creationId xmlns:p14="http://schemas.microsoft.com/office/powerpoint/2010/main" val="88769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9A23C-BC14-4EA1-834C-B647043255B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The Thrust</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CAC421-AA79-45A9-ADE4-FA68626C8ED6}"/>
              </a:ext>
            </a:extLst>
          </p:cNvPr>
          <p:cNvSpPr>
            <a:spLocks noGrp="1"/>
          </p:cNvSpPr>
          <p:nvPr>
            <p:ph idx="1"/>
          </p:nvPr>
        </p:nvSpPr>
        <p:spPr>
          <a:xfrm>
            <a:off x="4829164" y="1645920"/>
            <a:ext cx="6294448" cy="4470821"/>
          </a:xfrm>
        </p:spPr>
        <p:txBody>
          <a:bodyPr>
            <a:normAutofit/>
          </a:bodyPr>
          <a:lstStyle/>
          <a:p>
            <a:r>
              <a:rPr lang="en-US" dirty="0"/>
              <a:t>Catholic faith sees a connection between how we relate to the earth, to each other, and to God. All three go together.</a:t>
            </a:r>
          </a:p>
        </p:txBody>
      </p:sp>
    </p:spTree>
    <p:extLst>
      <p:ext uri="{BB962C8B-B14F-4D97-AF65-F5344CB8AC3E}">
        <p14:creationId xmlns:p14="http://schemas.microsoft.com/office/powerpoint/2010/main" val="662332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9A23C-BC14-4EA1-834C-B647043255B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The Thrust</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CAC421-AA79-45A9-ADE4-FA68626C8ED6}"/>
              </a:ext>
            </a:extLst>
          </p:cNvPr>
          <p:cNvSpPr>
            <a:spLocks noGrp="1"/>
          </p:cNvSpPr>
          <p:nvPr>
            <p:ph idx="1"/>
          </p:nvPr>
        </p:nvSpPr>
        <p:spPr>
          <a:xfrm>
            <a:off x="4829164" y="1645920"/>
            <a:ext cx="6294448" cy="4470821"/>
          </a:xfrm>
        </p:spPr>
        <p:txBody>
          <a:bodyPr>
            <a:normAutofit/>
          </a:bodyPr>
          <a:lstStyle/>
          <a:p>
            <a:r>
              <a:rPr lang="en-US" dirty="0"/>
              <a:t>Catholic faith sees a connection between how we relate to the earth, to each other, and to God. All three go together.</a:t>
            </a:r>
          </a:p>
          <a:p>
            <a:r>
              <a:rPr lang="en-US" dirty="0"/>
              <a:t>Our current economy turns the earth and the living things in it into commodities for our consumption.</a:t>
            </a:r>
          </a:p>
        </p:txBody>
      </p:sp>
    </p:spTree>
    <p:extLst>
      <p:ext uri="{BB962C8B-B14F-4D97-AF65-F5344CB8AC3E}">
        <p14:creationId xmlns:p14="http://schemas.microsoft.com/office/powerpoint/2010/main" val="242845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9A23C-BC14-4EA1-834C-B647043255B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The Thrust</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CAC421-AA79-45A9-ADE4-FA68626C8ED6}"/>
              </a:ext>
            </a:extLst>
          </p:cNvPr>
          <p:cNvSpPr>
            <a:spLocks noGrp="1"/>
          </p:cNvSpPr>
          <p:nvPr>
            <p:ph idx="1"/>
          </p:nvPr>
        </p:nvSpPr>
        <p:spPr>
          <a:xfrm>
            <a:off x="4829164" y="1645920"/>
            <a:ext cx="6294448" cy="4470821"/>
          </a:xfrm>
        </p:spPr>
        <p:txBody>
          <a:bodyPr>
            <a:normAutofit/>
          </a:bodyPr>
          <a:lstStyle/>
          <a:p>
            <a:r>
              <a:rPr lang="en-US" dirty="0"/>
              <a:t>Catholic faith sees a connection between how we relate to the earth, to each other, and to God. All three go together.</a:t>
            </a:r>
          </a:p>
          <a:p>
            <a:r>
              <a:rPr lang="en-US" dirty="0"/>
              <a:t>Our current economy turns the earth and the living things in it into commodities for our consumption.</a:t>
            </a:r>
          </a:p>
          <a:p>
            <a:r>
              <a:rPr lang="en-US" dirty="0"/>
              <a:t>Pope Francis calls this a “throwaway culture.”</a:t>
            </a:r>
          </a:p>
        </p:txBody>
      </p:sp>
    </p:spTree>
    <p:extLst>
      <p:ext uri="{BB962C8B-B14F-4D97-AF65-F5344CB8AC3E}">
        <p14:creationId xmlns:p14="http://schemas.microsoft.com/office/powerpoint/2010/main" val="109675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FC07-5523-4902-BB7C-262B5B975B98}"/>
              </a:ext>
            </a:extLst>
          </p:cNvPr>
          <p:cNvSpPr>
            <a:spLocks noGrp="1"/>
          </p:cNvSpPr>
          <p:nvPr>
            <p:ph type="title"/>
          </p:nvPr>
        </p:nvSpPr>
        <p:spPr/>
        <p:txBody>
          <a:bodyPr/>
          <a:lstStyle/>
          <a:p>
            <a:r>
              <a:rPr lang="en-US" dirty="0"/>
              <a:t>What kinds of relationships are we talking about today?	</a:t>
            </a:r>
          </a:p>
        </p:txBody>
      </p:sp>
      <p:sp>
        <p:nvSpPr>
          <p:cNvPr id="3" name="Content Placeholder 2">
            <a:extLst>
              <a:ext uri="{FF2B5EF4-FFF2-40B4-BE49-F238E27FC236}">
                <a16:creationId xmlns:a16="http://schemas.microsoft.com/office/drawing/2014/main" id="{D27F0859-E19B-442B-B95B-258B6742AEE3}"/>
              </a:ext>
            </a:extLst>
          </p:cNvPr>
          <p:cNvSpPr>
            <a:spLocks noGrp="1"/>
          </p:cNvSpPr>
          <p:nvPr>
            <p:ph idx="1"/>
          </p:nvPr>
        </p:nvSpPr>
        <p:spPr/>
        <p:txBody>
          <a:bodyPr/>
          <a:lstStyle/>
          <a:p>
            <a:r>
              <a:rPr lang="en-US" dirty="0"/>
              <a:t>Our relationships with each other.</a:t>
            </a:r>
          </a:p>
          <a:p>
            <a:r>
              <a:rPr lang="en-US" dirty="0"/>
              <a:t>Our relationship with the earth.</a:t>
            </a:r>
          </a:p>
          <a:p>
            <a:r>
              <a:rPr lang="en-US" dirty="0"/>
              <a:t>Our relationships with institutions and structures.</a:t>
            </a:r>
          </a:p>
        </p:txBody>
      </p:sp>
    </p:spTree>
    <p:extLst>
      <p:ext uri="{BB962C8B-B14F-4D97-AF65-F5344CB8AC3E}">
        <p14:creationId xmlns:p14="http://schemas.microsoft.com/office/powerpoint/2010/main" val="40082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9A23C-BC14-4EA1-834C-B647043255B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The Thrust</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CAC421-AA79-45A9-ADE4-FA68626C8ED6}"/>
              </a:ext>
            </a:extLst>
          </p:cNvPr>
          <p:cNvSpPr>
            <a:spLocks noGrp="1"/>
          </p:cNvSpPr>
          <p:nvPr>
            <p:ph idx="1"/>
          </p:nvPr>
        </p:nvSpPr>
        <p:spPr>
          <a:xfrm>
            <a:off x="4829164" y="1645920"/>
            <a:ext cx="6294448" cy="4470821"/>
          </a:xfrm>
        </p:spPr>
        <p:txBody>
          <a:bodyPr>
            <a:normAutofit/>
          </a:bodyPr>
          <a:lstStyle/>
          <a:p>
            <a:r>
              <a:rPr lang="en-US" dirty="0"/>
              <a:t>Catholic faith sees a connection between how we relate to the earth, to each other, and to God. All three go together.</a:t>
            </a:r>
          </a:p>
          <a:p>
            <a:r>
              <a:rPr lang="en-US" dirty="0"/>
              <a:t>Our current economy turns the earth and the living things in it into commodities for our consumption.</a:t>
            </a:r>
          </a:p>
          <a:p>
            <a:r>
              <a:rPr lang="en-US" dirty="0"/>
              <a:t>Pope Francis calls this a “throwaway culture.”</a:t>
            </a:r>
          </a:p>
          <a:p>
            <a:r>
              <a:rPr lang="en-US" dirty="0"/>
              <a:t>It is necessary to reorient our relationships</a:t>
            </a:r>
          </a:p>
        </p:txBody>
      </p:sp>
    </p:spTree>
    <p:extLst>
      <p:ext uri="{BB962C8B-B14F-4D97-AF65-F5344CB8AC3E}">
        <p14:creationId xmlns:p14="http://schemas.microsoft.com/office/powerpoint/2010/main" val="207818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40CA0-3BB8-479B-A8A0-C8986EC1E800}"/>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What can I do?</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D4456E1-D3AC-42A0-B61C-2828D72531DF}"/>
              </a:ext>
            </a:extLst>
          </p:cNvPr>
          <p:cNvGraphicFramePr>
            <a:graphicFrameLocks noGrp="1"/>
          </p:cNvGraphicFramePr>
          <p:nvPr>
            <p:ph idx="1"/>
            <p:extLst>
              <p:ext uri="{D42A27DB-BD31-4B8C-83A1-F6EECF244321}">
                <p14:modId xmlns:p14="http://schemas.microsoft.com/office/powerpoint/2010/main" val="66901026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08079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0BE019-D4B0-4225-A2A7-17EA96D1AF96}"/>
              </a:ext>
            </a:extLst>
          </p:cNvPr>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dirty="0"/>
              <a:t>Disrupted by others.</a:t>
            </a:r>
          </a:p>
        </p:txBody>
      </p:sp>
      <p:pic>
        <p:nvPicPr>
          <p:cNvPr id="5" name="Content Placeholder 4" descr="A close up of a dog&#10;&#10;Description automatically generated">
            <a:extLst>
              <a:ext uri="{FF2B5EF4-FFF2-40B4-BE49-F238E27FC236}">
                <a16:creationId xmlns:a16="http://schemas.microsoft.com/office/drawing/2014/main" id="{CB1F2EA5-9259-4D4B-B892-D9C6A0D6F164}"/>
              </a:ext>
            </a:extLst>
          </p:cNvPr>
          <p:cNvPicPr>
            <a:picLocks noGrp="1" noChangeAspect="1"/>
          </p:cNvPicPr>
          <p:nvPr>
            <p:ph idx="1"/>
          </p:nvPr>
        </p:nvPicPr>
        <p:blipFill rotWithShape="1">
          <a:blip r:embed="rId7"/>
          <a:srcRect l="9892"/>
          <a:stretch/>
        </p:blipFill>
        <p:spPr>
          <a:xfrm>
            <a:off x="-1" y="10"/>
            <a:ext cx="4634681" cy="6857990"/>
          </a:xfrm>
          <a:prstGeom prst="rect">
            <a:avLst/>
          </a:prstGeom>
        </p:spPr>
      </p:pic>
    </p:spTree>
    <p:extLst>
      <p:ext uri="{BB962C8B-B14F-4D97-AF65-F5344CB8AC3E}">
        <p14:creationId xmlns:p14="http://schemas.microsoft.com/office/powerpoint/2010/main" val="123138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BA72EAB-8AEF-400B-9DDF-CA1B79B1B974}"/>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Final Question:</a:t>
            </a:r>
          </a:p>
        </p:txBody>
      </p:sp>
      <p:sp>
        <p:nvSpPr>
          <p:cNvPr id="3" name="Content Placeholder 2">
            <a:extLst>
              <a:ext uri="{FF2B5EF4-FFF2-40B4-BE49-F238E27FC236}">
                <a16:creationId xmlns:a16="http://schemas.microsoft.com/office/drawing/2014/main" id="{7D1199CF-6EB3-4745-84F4-6C4E9BC1BC5A}"/>
              </a:ext>
            </a:extLst>
          </p:cNvPr>
          <p:cNvSpPr>
            <a:spLocks noGrp="1"/>
          </p:cNvSpPr>
          <p:nvPr>
            <p:ph idx="1"/>
          </p:nvPr>
        </p:nvSpPr>
        <p:spPr>
          <a:xfrm>
            <a:off x="5204109" y="1645920"/>
            <a:ext cx="5919503" cy="4470821"/>
          </a:xfrm>
        </p:spPr>
        <p:txBody>
          <a:bodyPr>
            <a:normAutofit/>
          </a:bodyPr>
          <a:lstStyle/>
          <a:p>
            <a:r>
              <a:rPr lang="en-US"/>
              <a:t>When I seek to talk and act, when someone is telling me something they want me to believe about God, others, and the earth, what type of relationship is being nurtured?</a:t>
            </a:r>
          </a:p>
        </p:txBody>
      </p:sp>
    </p:spTree>
    <p:extLst>
      <p:ext uri="{BB962C8B-B14F-4D97-AF65-F5344CB8AC3E}">
        <p14:creationId xmlns:p14="http://schemas.microsoft.com/office/powerpoint/2010/main" val="28926598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625B-CD78-46B5-B2EA-369C058FBE18}"/>
              </a:ext>
            </a:extLst>
          </p:cNvPr>
          <p:cNvSpPr>
            <a:spLocks noGrp="1"/>
          </p:cNvSpPr>
          <p:nvPr>
            <p:ph type="title"/>
          </p:nvPr>
        </p:nvSpPr>
        <p:spPr/>
        <p:txBody>
          <a:bodyPr/>
          <a:lstStyle/>
          <a:p>
            <a:r>
              <a:rPr lang="en-US" dirty="0"/>
              <a:t>What does the economy have to do with relationships?</a:t>
            </a:r>
          </a:p>
        </p:txBody>
      </p:sp>
      <p:sp>
        <p:nvSpPr>
          <p:cNvPr id="3" name="Content Placeholder 2">
            <a:extLst>
              <a:ext uri="{FF2B5EF4-FFF2-40B4-BE49-F238E27FC236}">
                <a16:creationId xmlns:a16="http://schemas.microsoft.com/office/drawing/2014/main" id="{91A84C8F-02F0-4FD4-962D-A114A1419AAF}"/>
              </a:ext>
            </a:extLst>
          </p:cNvPr>
          <p:cNvSpPr>
            <a:spLocks noGrp="1"/>
          </p:cNvSpPr>
          <p:nvPr>
            <p:ph idx="1"/>
          </p:nvPr>
        </p:nvSpPr>
        <p:spPr/>
        <p:txBody>
          <a:bodyPr/>
          <a:lstStyle/>
          <a:p>
            <a:r>
              <a:rPr lang="en-US" dirty="0"/>
              <a:t>It is a tool to help people live.</a:t>
            </a:r>
          </a:p>
          <a:p>
            <a:r>
              <a:rPr lang="en-US" dirty="0"/>
              <a:t>It arranges how society conducts itself.</a:t>
            </a:r>
          </a:p>
          <a:p>
            <a:r>
              <a:rPr lang="en-US" dirty="0"/>
              <a:t>It arranges how people relate to themselves, to others, and to things we need (goods).</a:t>
            </a:r>
          </a:p>
        </p:txBody>
      </p:sp>
    </p:spTree>
    <p:extLst>
      <p:ext uri="{BB962C8B-B14F-4D97-AF65-F5344CB8AC3E}">
        <p14:creationId xmlns:p14="http://schemas.microsoft.com/office/powerpoint/2010/main" val="367766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F1EF-B174-46E1-AEDD-B5B3033F4360}"/>
              </a:ext>
            </a:extLst>
          </p:cNvPr>
          <p:cNvSpPr>
            <a:spLocks noGrp="1"/>
          </p:cNvSpPr>
          <p:nvPr>
            <p:ph type="title"/>
          </p:nvPr>
        </p:nvSpPr>
        <p:spPr>
          <a:xfrm>
            <a:off x="5282381" y="629266"/>
            <a:ext cx="4767471" cy="1641986"/>
          </a:xfrm>
        </p:spPr>
        <p:txBody>
          <a:bodyPr>
            <a:normAutofit/>
          </a:bodyPr>
          <a:lstStyle/>
          <a:p>
            <a:endParaRPr lang="en-US" dirty="0"/>
          </a:p>
        </p:txBody>
      </p:sp>
      <p:pic>
        <p:nvPicPr>
          <p:cNvPr id="4" name="Picture 3" descr="A person standing in front of a crowd&#10;&#10;Description automatically generated">
            <a:extLst>
              <a:ext uri="{FF2B5EF4-FFF2-40B4-BE49-F238E27FC236}">
                <a16:creationId xmlns:a16="http://schemas.microsoft.com/office/drawing/2014/main" id="{6E211ACD-444A-42FF-9D2C-B1CBF0E96061}"/>
              </a:ext>
            </a:extLst>
          </p:cNvPr>
          <p:cNvPicPr>
            <a:picLocks noChangeAspect="1"/>
          </p:cNvPicPr>
          <p:nvPr/>
        </p:nvPicPr>
        <p:blipFill rotWithShape="1">
          <a:blip r:embed="rId3"/>
          <a:srcRect t="1229" r="-2" b="-2"/>
          <a:stretch/>
        </p:blipFill>
        <p:spPr>
          <a:xfrm>
            <a:off x="-1" y="10"/>
            <a:ext cx="4634680" cy="6857990"/>
          </a:xfrm>
          <a:prstGeom prst="rect">
            <a:avLst/>
          </a:prstGeom>
        </p:spPr>
      </p:pic>
      <p:sp>
        <p:nvSpPr>
          <p:cNvPr id="9" name="Content Placeholder 8">
            <a:extLst>
              <a:ext uri="{FF2B5EF4-FFF2-40B4-BE49-F238E27FC236}">
                <a16:creationId xmlns:a16="http://schemas.microsoft.com/office/drawing/2014/main" id="{8CE2D0F0-6342-47D0-B923-602FEA7280C0}"/>
              </a:ext>
            </a:extLst>
          </p:cNvPr>
          <p:cNvSpPr>
            <a:spLocks noGrp="1"/>
          </p:cNvSpPr>
          <p:nvPr>
            <p:ph idx="1"/>
          </p:nvPr>
        </p:nvSpPr>
        <p:spPr>
          <a:xfrm>
            <a:off x="5282381" y="2438400"/>
            <a:ext cx="4767471" cy="3809999"/>
          </a:xfrm>
        </p:spPr>
        <p:txBody>
          <a:bodyPr>
            <a:normAutofit/>
          </a:bodyPr>
          <a:lstStyle/>
          <a:p>
            <a:r>
              <a:rPr lang="en-US" dirty="0"/>
              <a:t>Pope Francis’s “</a:t>
            </a:r>
            <a:r>
              <a:rPr lang="en-US" dirty="0" err="1"/>
              <a:t>Laudato</a:t>
            </a:r>
            <a:r>
              <a:rPr lang="en-US" dirty="0"/>
              <a:t> Si’” is all about forging healthy relationships</a:t>
            </a:r>
          </a:p>
        </p:txBody>
      </p:sp>
    </p:spTree>
    <p:extLst>
      <p:ext uri="{BB962C8B-B14F-4D97-AF65-F5344CB8AC3E}">
        <p14:creationId xmlns:p14="http://schemas.microsoft.com/office/powerpoint/2010/main" val="38860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F1EF-B174-46E1-AEDD-B5B3033F4360}"/>
              </a:ext>
            </a:extLst>
          </p:cNvPr>
          <p:cNvSpPr>
            <a:spLocks noGrp="1"/>
          </p:cNvSpPr>
          <p:nvPr>
            <p:ph type="title"/>
          </p:nvPr>
        </p:nvSpPr>
        <p:spPr>
          <a:xfrm>
            <a:off x="4706649" y="629266"/>
            <a:ext cx="5343203" cy="1641986"/>
          </a:xfrm>
        </p:spPr>
        <p:txBody>
          <a:bodyPr>
            <a:normAutofit/>
          </a:bodyPr>
          <a:lstStyle/>
          <a:p>
            <a:endParaRPr lang="en-US" dirty="0"/>
          </a:p>
        </p:txBody>
      </p:sp>
      <p:pic>
        <p:nvPicPr>
          <p:cNvPr id="4" name="Picture 3" descr="A person standing in front of a crowd&#10;&#10;Description automatically generated">
            <a:extLst>
              <a:ext uri="{FF2B5EF4-FFF2-40B4-BE49-F238E27FC236}">
                <a16:creationId xmlns:a16="http://schemas.microsoft.com/office/drawing/2014/main" id="{7D0C2274-37CD-4FFE-93D4-27D19420A5A5}"/>
              </a:ext>
            </a:extLst>
          </p:cNvPr>
          <p:cNvPicPr>
            <a:picLocks noChangeAspect="1"/>
          </p:cNvPicPr>
          <p:nvPr/>
        </p:nvPicPr>
        <p:blipFill rotWithShape="1">
          <a:blip r:embed="rId3"/>
          <a:srcRect r="11332"/>
          <a:stretch/>
        </p:blipFill>
        <p:spPr>
          <a:xfrm>
            <a:off x="-1" y="10"/>
            <a:ext cx="4058949" cy="6857990"/>
          </a:xfrm>
          <a:prstGeom prst="rect">
            <a:avLst/>
          </a:prstGeom>
        </p:spPr>
      </p:pic>
      <p:sp>
        <p:nvSpPr>
          <p:cNvPr id="9" name="Content Placeholder 8">
            <a:extLst>
              <a:ext uri="{FF2B5EF4-FFF2-40B4-BE49-F238E27FC236}">
                <a16:creationId xmlns:a16="http://schemas.microsoft.com/office/drawing/2014/main" id="{8CE2D0F0-6342-47D0-B923-602FEA7280C0}"/>
              </a:ext>
            </a:extLst>
          </p:cNvPr>
          <p:cNvSpPr>
            <a:spLocks noGrp="1"/>
          </p:cNvSpPr>
          <p:nvPr>
            <p:ph idx="1"/>
          </p:nvPr>
        </p:nvSpPr>
        <p:spPr>
          <a:xfrm>
            <a:off x="4706649" y="2438400"/>
            <a:ext cx="5343203" cy="3809999"/>
          </a:xfrm>
        </p:spPr>
        <p:txBody>
          <a:bodyPr>
            <a:normAutofit/>
          </a:bodyPr>
          <a:lstStyle/>
          <a:p>
            <a:r>
              <a:rPr lang="en-US" dirty="0"/>
              <a:t>Pope Francis’s “</a:t>
            </a:r>
            <a:r>
              <a:rPr lang="en-US" dirty="0" err="1"/>
              <a:t>Laudato</a:t>
            </a:r>
            <a:r>
              <a:rPr lang="en-US" dirty="0"/>
              <a:t> Si’” is all about forging healthy relationships (no. 66)</a:t>
            </a:r>
          </a:p>
          <a:p>
            <a:pPr lvl="1"/>
            <a:r>
              <a:rPr lang="en-US" dirty="0"/>
              <a:t>With God (prayerfully)</a:t>
            </a:r>
          </a:p>
          <a:p>
            <a:pPr lvl="1"/>
            <a:r>
              <a:rPr lang="en-US" dirty="0"/>
              <a:t>With others (economically)</a:t>
            </a:r>
          </a:p>
          <a:p>
            <a:pPr lvl="1"/>
            <a:r>
              <a:rPr lang="en-US" dirty="0"/>
              <a:t>With creation (ecologically)</a:t>
            </a:r>
          </a:p>
        </p:txBody>
      </p:sp>
    </p:spTree>
    <p:extLst>
      <p:ext uri="{BB962C8B-B14F-4D97-AF65-F5344CB8AC3E}">
        <p14:creationId xmlns:p14="http://schemas.microsoft.com/office/powerpoint/2010/main" val="327225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B309D-2682-4C3D-99F2-B1B33CE8D5E3}"/>
              </a:ext>
            </a:extLst>
          </p:cNvPr>
          <p:cNvSpPr>
            <a:spLocks noGrp="1"/>
          </p:cNvSpPr>
          <p:nvPr>
            <p:ph type="title"/>
          </p:nvPr>
        </p:nvSpPr>
        <p:spPr>
          <a:xfrm>
            <a:off x="648931" y="629266"/>
            <a:ext cx="4166510" cy="1622321"/>
          </a:xfrm>
        </p:spPr>
        <p:txBody>
          <a:bodyPr>
            <a:normAutofit/>
          </a:bodyPr>
          <a:lstStyle/>
          <a:p>
            <a:r>
              <a:rPr lang="en-US" sz="3900">
                <a:solidFill>
                  <a:srgbClr val="EBEBEB"/>
                </a:solidFill>
              </a:rPr>
              <a:t>A little bit about the economy…</a:t>
            </a:r>
          </a:p>
        </p:txBody>
      </p:sp>
      <p:sp>
        <p:nvSpPr>
          <p:cNvPr id="1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 name="Freeform: Shape 1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Content Placeholder 4" descr="A person with the mouth open&#10;&#10;Description automatically generated">
            <a:extLst>
              <a:ext uri="{FF2B5EF4-FFF2-40B4-BE49-F238E27FC236}">
                <a16:creationId xmlns:a16="http://schemas.microsoft.com/office/drawing/2014/main" id="{2EC16A72-8865-46CD-A40A-20DE483100D9}"/>
              </a:ext>
            </a:extLst>
          </p:cNvPr>
          <p:cNvPicPr>
            <a:picLocks noChangeAspect="1"/>
          </p:cNvPicPr>
          <p:nvPr/>
        </p:nvPicPr>
        <p:blipFill>
          <a:blip r:embed="rId2"/>
          <a:stretch>
            <a:fillRect/>
          </a:stretch>
        </p:blipFill>
        <p:spPr>
          <a:xfrm>
            <a:off x="6093992" y="2270897"/>
            <a:ext cx="5449889" cy="2316202"/>
          </a:xfrm>
          <a:prstGeom prst="rect">
            <a:avLst/>
          </a:prstGeom>
          <a:effectLst/>
        </p:spPr>
      </p:pic>
      <p:sp>
        <p:nvSpPr>
          <p:cNvPr id="20" name="Rectangle 1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F892146-4C42-4BFE-8FE5-36324A0E6BC7}"/>
              </a:ext>
            </a:extLst>
          </p:cNvPr>
          <p:cNvSpPr>
            <a:spLocks noGrp="1"/>
          </p:cNvSpPr>
          <p:nvPr>
            <p:ph idx="1"/>
          </p:nvPr>
        </p:nvSpPr>
        <p:spPr>
          <a:xfrm>
            <a:off x="648931" y="2438400"/>
            <a:ext cx="4166509" cy="3785419"/>
          </a:xfrm>
        </p:spPr>
        <p:txBody>
          <a:bodyPr>
            <a:normAutofit/>
          </a:bodyPr>
          <a:lstStyle/>
          <a:p>
            <a:r>
              <a:rPr lang="en-US" dirty="0">
                <a:solidFill>
                  <a:srgbClr val="EBEBEB"/>
                </a:solidFill>
              </a:rPr>
              <a:t>Two central claims:</a:t>
            </a:r>
          </a:p>
          <a:p>
            <a:pPr lvl="1"/>
            <a:r>
              <a:rPr lang="en-US" dirty="0">
                <a:solidFill>
                  <a:srgbClr val="EBEBEB"/>
                </a:solidFill>
              </a:rPr>
              <a:t>Economics is a neutral discipline, objective like science</a:t>
            </a:r>
          </a:p>
          <a:p>
            <a:pPr lvl="1"/>
            <a:r>
              <a:rPr lang="en-US" dirty="0">
                <a:solidFill>
                  <a:srgbClr val="EBEBEB"/>
                </a:solidFill>
              </a:rPr>
              <a:t>Growth is necessary for a healthy economy</a:t>
            </a:r>
          </a:p>
        </p:txBody>
      </p:sp>
    </p:spTree>
    <p:extLst>
      <p:ext uri="{BB962C8B-B14F-4D97-AF65-F5344CB8AC3E}">
        <p14:creationId xmlns:p14="http://schemas.microsoft.com/office/powerpoint/2010/main" val="30799761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EF27-18F2-41B1-9A6C-BEDB214EEA6E}"/>
              </a:ext>
            </a:extLst>
          </p:cNvPr>
          <p:cNvSpPr>
            <a:spLocks noGrp="1"/>
          </p:cNvSpPr>
          <p:nvPr>
            <p:ph type="title"/>
          </p:nvPr>
        </p:nvSpPr>
        <p:spPr/>
        <p:txBody>
          <a:bodyPr/>
          <a:lstStyle/>
          <a:p>
            <a:r>
              <a:rPr lang="en-US" dirty="0"/>
              <a:t>World Bank: The Growth Report (2008)</a:t>
            </a:r>
          </a:p>
        </p:txBody>
      </p:sp>
      <p:sp>
        <p:nvSpPr>
          <p:cNvPr id="3" name="Content Placeholder 2">
            <a:extLst>
              <a:ext uri="{FF2B5EF4-FFF2-40B4-BE49-F238E27FC236}">
                <a16:creationId xmlns:a16="http://schemas.microsoft.com/office/drawing/2014/main" id="{4927CC88-9683-48CF-AB33-3A93A15F6069}"/>
              </a:ext>
            </a:extLst>
          </p:cNvPr>
          <p:cNvSpPr>
            <a:spLocks noGrp="1"/>
          </p:cNvSpPr>
          <p:nvPr>
            <p:ph idx="1"/>
          </p:nvPr>
        </p:nvSpPr>
        <p:spPr/>
        <p:txBody>
          <a:bodyPr/>
          <a:lstStyle/>
          <a:p>
            <a:r>
              <a:rPr lang="en-US" dirty="0"/>
              <a:t>Growth is measured by the Gross Domestic Product (GDP)</a:t>
            </a:r>
          </a:p>
          <a:p>
            <a:r>
              <a:rPr lang="en-US" dirty="0"/>
              <a:t>“A growing GDP is evidence of a society getting it collective act together.”</a:t>
            </a:r>
          </a:p>
        </p:txBody>
      </p:sp>
    </p:spTree>
    <p:extLst>
      <p:ext uri="{BB962C8B-B14F-4D97-AF65-F5344CB8AC3E}">
        <p14:creationId xmlns:p14="http://schemas.microsoft.com/office/powerpoint/2010/main" val="150214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EF27-18F2-41B1-9A6C-BEDB214EEA6E}"/>
              </a:ext>
            </a:extLst>
          </p:cNvPr>
          <p:cNvSpPr>
            <a:spLocks noGrp="1"/>
          </p:cNvSpPr>
          <p:nvPr>
            <p:ph type="title"/>
          </p:nvPr>
        </p:nvSpPr>
        <p:spPr/>
        <p:txBody>
          <a:bodyPr/>
          <a:lstStyle/>
          <a:p>
            <a:r>
              <a:rPr lang="en-US" dirty="0"/>
              <a:t>World Bank: The Growth Report (2008)</a:t>
            </a:r>
          </a:p>
        </p:txBody>
      </p:sp>
      <p:sp>
        <p:nvSpPr>
          <p:cNvPr id="3" name="Content Placeholder 2">
            <a:extLst>
              <a:ext uri="{FF2B5EF4-FFF2-40B4-BE49-F238E27FC236}">
                <a16:creationId xmlns:a16="http://schemas.microsoft.com/office/drawing/2014/main" id="{4927CC88-9683-48CF-AB33-3A93A15F6069}"/>
              </a:ext>
            </a:extLst>
          </p:cNvPr>
          <p:cNvSpPr>
            <a:spLocks noGrp="1"/>
          </p:cNvSpPr>
          <p:nvPr>
            <p:ph idx="1"/>
          </p:nvPr>
        </p:nvSpPr>
        <p:spPr/>
        <p:txBody>
          <a:bodyPr/>
          <a:lstStyle/>
          <a:p>
            <a:r>
              <a:rPr lang="en-US" dirty="0"/>
              <a:t>Growth is measured by the Gross Domestic Product (GDP)</a:t>
            </a:r>
          </a:p>
          <a:p>
            <a:r>
              <a:rPr lang="en-US" dirty="0"/>
              <a:t>“A growing GDP is evidence of a society getting it collective act together.”</a:t>
            </a:r>
          </a:p>
          <a:p>
            <a:endParaRPr lang="en-US" dirty="0"/>
          </a:p>
          <a:p>
            <a:r>
              <a:rPr lang="en-US" dirty="0"/>
              <a:t>This is one version of development. The Catholic Church talks about another version.</a:t>
            </a:r>
          </a:p>
        </p:txBody>
      </p:sp>
    </p:spTree>
    <p:extLst>
      <p:ext uri="{BB962C8B-B14F-4D97-AF65-F5344CB8AC3E}">
        <p14:creationId xmlns:p14="http://schemas.microsoft.com/office/powerpoint/2010/main" val="3346518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18</TotalTime>
  <Words>1567</Words>
  <Application>Microsoft Office PowerPoint</Application>
  <PresentationFormat>Widescreen</PresentationFormat>
  <Paragraphs>116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Wingdings 3</vt:lpstr>
      <vt:lpstr>Ion</vt:lpstr>
      <vt:lpstr>The Call to Not Commodify: A Conversation on Relationships</vt:lpstr>
      <vt:lpstr>When we think about relationships, who comes to mind?</vt:lpstr>
      <vt:lpstr>What kinds of relationships are we talking about today? </vt:lpstr>
      <vt:lpstr>What does the economy have to do with relationships?</vt:lpstr>
      <vt:lpstr>PowerPoint Presentation</vt:lpstr>
      <vt:lpstr>PowerPoint Presentation</vt:lpstr>
      <vt:lpstr>A little bit about the economy…</vt:lpstr>
      <vt:lpstr>World Bank: The Growth Report (2008)</vt:lpstr>
      <vt:lpstr>World Bank: The Growth Report (2008)</vt:lpstr>
      <vt:lpstr>PowerPoint Presentation</vt:lpstr>
      <vt:lpstr>PowerPoint Presentation</vt:lpstr>
      <vt:lpstr>PowerPoint Presentation</vt:lpstr>
      <vt:lpstr>PowerPoint Presentation</vt:lpstr>
      <vt:lpstr>PowerPoint Presentation</vt:lpstr>
      <vt:lpstr>A little bit about the earth…</vt:lpstr>
      <vt:lpstr>A little bit about the earth…</vt:lpstr>
      <vt:lpstr>A little about the earth…</vt:lpstr>
      <vt:lpstr>So what does this have to do with economics?</vt:lpstr>
      <vt:lpstr>So what does this have to do with economics?</vt:lpstr>
      <vt:lpstr>So what does this have to do with economics?</vt:lpstr>
      <vt:lpstr>Laudato Si’ </vt:lpstr>
      <vt:lpstr>Laudato Si’ </vt:lpstr>
      <vt:lpstr>Laudato Si’ </vt:lpstr>
      <vt:lpstr>PowerPoint Presentation</vt:lpstr>
      <vt:lpstr>Laudato Si’</vt:lpstr>
      <vt:lpstr>Laudato Si’</vt:lpstr>
      <vt:lpstr>The Thrust</vt:lpstr>
      <vt:lpstr>The Thrust</vt:lpstr>
      <vt:lpstr>The Thrust</vt:lpstr>
      <vt:lpstr>The Thrust</vt:lpstr>
      <vt:lpstr>What can I do?</vt:lpstr>
      <vt:lpstr>Disrupted by others.</vt:lpstr>
      <vt:lpstr>Final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to Not Commodify: A Conversation on Relationships</dc:title>
  <dc:creator>Timothy Harvie</dc:creator>
  <cp:lastModifiedBy>Assistant</cp:lastModifiedBy>
  <cp:revision>4</cp:revision>
  <dcterms:created xsi:type="dcterms:W3CDTF">2019-08-19T21:48:51Z</dcterms:created>
  <dcterms:modified xsi:type="dcterms:W3CDTF">2019-08-21T23:41:35Z</dcterms:modified>
</cp:coreProperties>
</file>