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8" r:id="rId3"/>
    <p:sldId id="263" r:id="rId4"/>
    <p:sldId id="260" r:id="rId5"/>
    <p:sldId id="262" r:id="rId6"/>
    <p:sldId id="264" r:id="rId7"/>
    <p:sldId id="257" r:id="rId8"/>
    <p:sldId id="259"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1"/>
  </p:normalViewPr>
  <p:slideViewPr>
    <p:cSldViewPr snapToGrid="0" snapToObjects="1">
      <p:cViewPr>
        <p:scale>
          <a:sx n="77" d="100"/>
          <a:sy n="77" d="100"/>
        </p:scale>
        <p:origin x="47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E07E0E-6BD5-8B4E-B1E4-888B7DCC2A5E}" type="datetimeFigureOut">
              <a:rPr lang="en-US" smtClean="0"/>
              <a:t>2/19/2019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339A3-A172-2C46-8198-2C35261B4534}" type="slidenum">
              <a:rPr lang="en-US" smtClean="0"/>
              <a:t>‹#›</a:t>
            </a:fld>
            <a:endParaRPr lang="en-US"/>
          </a:p>
        </p:txBody>
      </p:sp>
    </p:spTree>
    <p:extLst>
      <p:ext uri="{BB962C8B-B14F-4D97-AF65-F5344CB8AC3E}">
        <p14:creationId xmlns:p14="http://schemas.microsoft.com/office/powerpoint/2010/main" val="22436203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339A3-A172-2C46-8198-2C35261B4534}" type="slidenum">
              <a:rPr lang="en-US" smtClean="0"/>
              <a:t>1</a:t>
            </a:fld>
            <a:endParaRPr lang="en-US"/>
          </a:p>
        </p:txBody>
      </p:sp>
    </p:spTree>
    <p:extLst>
      <p:ext uri="{BB962C8B-B14F-4D97-AF65-F5344CB8AC3E}">
        <p14:creationId xmlns:p14="http://schemas.microsoft.com/office/powerpoint/2010/main" val="1009593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339A3-A172-2C46-8198-2C35261B4534}" type="slidenum">
              <a:rPr lang="en-US" smtClean="0"/>
              <a:t>2</a:t>
            </a:fld>
            <a:endParaRPr lang="en-US"/>
          </a:p>
        </p:txBody>
      </p:sp>
    </p:spTree>
    <p:extLst>
      <p:ext uri="{BB962C8B-B14F-4D97-AF65-F5344CB8AC3E}">
        <p14:creationId xmlns:p14="http://schemas.microsoft.com/office/powerpoint/2010/main" val="217610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339A3-A172-2C46-8198-2C35261B4534}" type="slidenum">
              <a:rPr lang="en-US" smtClean="0"/>
              <a:t>3</a:t>
            </a:fld>
            <a:endParaRPr lang="en-US"/>
          </a:p>
        </p:txBody>
      </p:sp>
    </p:spTree>
    <p:extLst>
      <p:ext uri="{BB962C8B-B14F-4D97-AF65-F5344CB8AC3E}">
        <p14:creationId xmlns:p14="http://schemas.microsoft.com/office/powerpoint/2010/main" val="1597627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339A3-A172-2C46-8198-2C35261B4534}" type="slidenum">
              <a:rPr lang="en-US" smtClean="0"/>
              <a:t>5</a:t>
            </a:fld>
            <a:endParaRPr lang="en-US"/>
          </a:p>
        </p:txBody>
      </p:sp>
    </p:spTree>
    <p:extLst>
      <p:ext uri="{BB962C8B-B14F-4D97-AF65-F5344CB8AC3E}">
        <p14:creationId xmlns:p14="http://schemas.microsoft.com/office/powerpoint/2010/main" val="108399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339A3-A172-2C46-8198-2C35261B4534}" type="slidenum">
              <a:rPr lang="en-US" smtClean="0"/>
              <a:t>9</a:t>
            </a:fld>
            <a:endParaRPr lang="en-US"/>
          </a:p>
        </p:txBody>
      </p:sp>
    </p:spTree>
    <p:extLst>
      <p:ext uri="{BB962C8B-B14F-4D97-AF65-F5344CB8AC3E}">
        <p14:creationId xmlns:p14="http://schemas.microsoft.com/office/powerpoint/2010/main" val="3859776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5533AD-850F-4147-8ACE-FE3530E51D7E}"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18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5533AD-850F-4147-8ACE-FE3530E51D7E}"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61448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5533AD-850F-4147-8ACE-FE3530E51D7E}"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230524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5533AD-850F-4147-8ACE-FE3530E51D7E}"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67585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5533AD-850F-4147-8ACE-FE3530E51D7E}"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69012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5533AD-850F-4147-8ACE-FE3530E51D7E}"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31774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5533AD-850F-4147-8ACE-FE3530E51D7E}" type="datetimeFigureOut">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73087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5533AD-850F-4147-8ACE-FE3530E51D7E}" type="datetimeFigureOut">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04531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533AD-850F-4147-8ACE-FE3530E51D7E}" type="datetimeFigureOut">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5743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5533AD-850F-4147-8ACE-FE3530E51D7E}"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151569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5533AD-850F-4147-8ACE-FE3530E51D7E}"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30069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533AD-850F-4147-8ACE-FE3530E51D7E}" type="datetimeFigureOut">
              <a:rPr lang="en-US" smtClean="0"/>
              <a:t>2/19/2019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807B6-FEFD-B848-B1D9-C8967B00402C}" type="slidenum">
              <a:rPr lang="en-US" smtClean="0"/>
              <a:t>‹#›</a:t>
            </a:fld>
            <a:endParaRPr lang="en-US"/>
          </a:p>
        </p:txBody>
      </p:sp>
    </p:spTree>
    <p:extLst>
      <p:ext uri="{BB962C8B-B14F-4D97-AF65-F5344CB8AC3E}">
        <p14:creationId xmlns:p14="http://schemas.microsoft.com/office/powerpoint/2010/main" val="391631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1180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4669029" y="1555185"/>
            <a:ext cx="7387223" cy="4555130"/>
          </a:xfrm>
        </p:spPr>
        <p:txBody>
          <a:bodyPr>
            <a:noAutofit/>
          </a:bodyPr>
          <a:lstStyle/>
          <a:p>
            <a:pPr marL="0" indent="0">
              <a:lnSpc>
                <a:spcPct val="110000"/>
              </a:lnSpc>
              <a:buNone/>
            </a:pPr>
            <a:r>
              <a:rPr lang="en-US" sz="3300" i="1" baseline="30000" dirty="0"/>
              <a:t>Lord, season after season, </a:t>
            </a:r>
            <a:br>
              <a:rPr lang="en-US" sz="3300" i="1" baseline="30000" dirty="0"/>
            </a:br>
            <a:r>
              <a:rPr lang="en-US" sz="3300" i="1" baseline="30000" dirty="0"/>
              <a:t>You continue to renew the face of the earth, </a:t>
            </a:r>
            <a:br>
              <a:rPr lang="en-US" sz="3300" i="1" baseline="30000" dirty="0"/>
            </a:br>
            <a:r>
              <a:rPr lang="en-US" sz="3300" i="1" baseline="30000" dirty="0"/>
              <a:t>“For from the greatness and beauty of created things </a:t>
            </a:r>
            <a:br>
              <a:rPr lang="en-US" sz="3300" i="1" baseline="30000" dirty="0"/>
            </a:br>
            <a:r>
              <a:rPr lang="en-US" sz="3300" i="1" baseline="30000" dirty="0"/>
              <a:t>Comes a corresponding perception of their Creator.”</a:t>
            </a:r>
          </a:p>
          <a:p>
            <a:pPr marL="0" indent="0">
              <a:lnSpc>
                <a:spcPct val="110000"/>
              </a:lnSpc>
              <a:buNone/>
            </a:pPr>
            <a:r>
              <a:rPr lang="en-US" sz="3300" i="1" baseline="30000" dirty="0"/>
              <a:t>Teach us, Lord, </a:t>
            </a:r>
            <a:br>
              <a:rPr lang="en-US" sz="3300" i="1" baseline="30000" dirty="0"/>
            </a:br>
            <a:r>
              <a:rPr lang="en-US" sz="3300" i="1" baseline="30000" dirty="0"/>
              <a:t>As members of The Catholic Women’s League of Canada, </a:t>
            </a:r>
            <a:br>
              <a:rPr lang="en-US" sz="3300" i="1" baseline="30000" dirty="0"/>
            </a:br>
            <a:r>
              <a:rPr lang="en-US" sz="3300" i="1" baseline="30000" dirty="0"/>
              <a:t>To become attuned to our need to protect </a:t>
            </a:r>
            <a:br>
              <a:rPr lang="en-US" sz="3300" i="1" baseline="30000" dirty="0"/>
            </a:br>
            <a:r>
              <a:rPr lang="en-US" sz="3300" i="1" baseline="30000" dirty="0"/>
              <a:t>The beauty of our common home. </a:t>
            </a:r>
          </a:p>
          <a:p>
            <a:pPr marL="0" indent="0">
              <a:lnSpc>
                <a:spcPct val="110000"/>
              </a:lnSpc>
              <a:buNone/>
            </a:pPr>
            <a:r>
              <a:rPr lang="en-US" sz="3300" i="1" baseline="30000" dirty="0"/>
              <a:t>May our efforts lead us to sustain its natural order, </a:t>
            </a:r>
            <a:br>
              <a:rPr lang="en-US" sz="3300" i="1" baseline="30000" dirty="0"/>
            </a:br>
            <a:r>
              <a:rPr lang="en-US" sz="3300" i="1" baseline="30000" dirty="0"/>
              <a:t>So that, in the words of Pope Francis, </a:t>
            </a:r>
            <a:br>
              <a:rPr lang="en-US" sz="3300" i="1" baseline="30000" dirty="0"/>
            </a:br>
            <a:r>
              <a:rPr lang="en-US" sz="3300" i="1" baseline="30000" dirty="0"/>
              <a:t>Our heritage is never “deprived of physical contact </a:t>
            </a:r>
            <a:br>
              <a:rPr lang="en-US" sz="3300" i="1" baseline="30000" dirty="0"/>
            </a:br>
            <a:r>
              <a:rPr lang="en-US" sz="3300" i="1" baseline="30000" dirty="0"/>
              <a:t>with nature.”</a:t>
            </a:r>
            <a:endParaRPr lang="en-US" sz="3300" dirty="0"/>
          </a:p>
        </p:txBody>
      </p:sp>
      <p:sp>
        <p:nvSpPr>
          <p:cNvPr id="6" name="Title 1"/>
          <p:cNvSpPr>
            <a:spLocks noGrp="1"/>
          </p:cNvSpPr>
          <p:nvPr>
            <p:ph type="title"/>
          </p:nvPr>
        </p:nvSpPr>
        <p:spPr>
          <a:xfrm>
            <a:off x="4669029" y="672376"/>
            <a:ext cx="5844346" cy="663038"/>
          </a:xfrm>
        </p:spPr>
        <p:txBody>
          <a:bodyPr>
            <a:normAutofit fontScale="90000"/>
          </a:bodyPr>
          <a:lstStyle/>
          <a:p>
            <a:r>
              <a:rPr lang="en-CA" dirty="0"/>
              <a:t>Prayer to Sustain</a:t>
            </a:r>
            <a:endParaRPr lang="en-US" dirty="0"/>
          </a:p>
        </p:txBody>
      </p:sp>
    </p:spTree>
    <p:extLst>
      <p:ext uri="{BB962C8B-B14F-4D97-AF65-F5344CB8AC3E}">
        <p14:creationId xmlns:p14="http://schemas.microsoft.com/office/powerpoint/2010/main" val="1130475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1044997"/>
          </a:xfrm>
        </p:spPr>
        <p:txBody>
          <a:bodyPr/>
          <a:lstStyle/>
          <a:p>
            <a:pPr algn="ctr"/>
            <a:r>
              <a:rPr lang="en-US" dirty="0"/>
              <a:t>Creation</a:t>
            </a:r>
          </a:p>
        </p:txBody>
      </p:sp>
      <p:sp>
        <p:nvSpPr>
          <p:cNvPr id="3" name="Content Placeholder 2"/>
          <p:cNvSpPr>
            <a:spLocks noGrp="1"/>
          </p:cNvSpPr>
          <p:nvPr>
            <p:ph idx="1"/>
          </p:nvPr>
        </p:nvSpPr>
        <p:spPr>
          <a:xfrm>
            <a:off x="522931" y="1279381"/>
            <a:ext cx="11289709" cy="1438137"/>
          </a:xfrm>
        </p:spPr>
        <p:txBody>
          <a:bodyPr>
            <a:normAutofit/>
          </a:bodyPr>
          <a:lstStyle/>
          <a:p>
            <a:pPr marL="0" indent="0" algn="ctr">
              <a:buNone/>
            </a:pPr>
            <a:r>
              <a:rPr lang="en-US" sz="2300" dirty="0"/>
              <a:t>Creation is the foundation of “all God’s saving plans”, the “beginning of the history of salvation” that culminates in Christ</a:t>
            </a:r>
            <a:r>
              <a:rPr lang="is-IS" sz="2300" dirty="0"/>
              <a:t>… and reveals the end for which “in the beginning God created the heavens and the earth”, from the beginning God envisaged the glory of the new creation in Christ” (</a:t>
            </a:r>
            <a:r>
              <a:rPr lang="is-IS" sz="2300" i="1" dirty="0"/>
              <a:t>Catechism of the Catholic Church</a:t>
            </a:r>
            <a:r>
              <a:rPr lang="is-IS" sz="2300" dirty="0"/>
              <a:t>, 280).</a:t>
            </a:r>
            <a:endParaRPr lang="en-US" sz="2300" dirty="0"/>
          </a:p>
          <a:p>
            <a:pPr lvl="1"/>
            <a:endParaRPr lang="en-US" sz="2300" dirty="0"/>
          </a:p>
          <a:p>
            <a:pPr lvl="1"/>
            <a:endParaRPr lang="en-US" sz="2300" dirty="0"/>
          </a:p>
          <a:p>
            <a:pPr lvl="1"/>
            <a:endParaRPr lang="en-US" sz="2300" dirty="0"/>
          </a:p>
          <a:p>
            <a:pPr lvl="1"/>
            <a:endParaRPr lang="en-US" sz="2300" dirty="0"/>
          </a:p>
          <a:p>
            <a:pPr lvl="1"/>
            <a:endParaRPr lang="en-US" sz="2300" dirty="0"/>
          </a:p>
          <a:p>
            <a:pPr lvl="1"/>
            <a:endParaRPr lang="en-US" sz="2300" dirty="0"/>
          </a:p>
        </p:txBody>
      </p:sp>
      <p:sp>
        <p:nvSpPr>
          <p:cNvPr id="5" name="TextBox 4"/>
          <p:cNvSpPr txBox="1"/>
          <p:nvPr/>
        </p:nvSpPr>
        <p:spPr>
          <a:xfrm>
            <a:off x="4538294" y="2857597"/>
            <a:ext cx="7274345" cy="3416320"/>
          </a:xfrm>
          <a:prstGeom prst="rect">
            <a:avLst/>
          </a:prstGeom>
          <a:noFill/>
        </p:spPr>
        <p:txBody>
          <a:bodyPr wrap="square" rtlCol="0">
            <a:spAutoFit/>
          </a:bodyPr>
          <a:lstStyle/>
          <a:p>
            <a:r>
              <a:rPr lang="en-US" dirty="0"/>
              <a:t>The Creed:  </a:t>
            </a:r>
          </a:p>
          <a:p>
            <a:pPr lvl="1"/>
            <a:r>
              <a:rPr lang="en-US" dirty="0"/>
              <a:t>“God, the Father, revealed as Creator of all that is seen and unseen; </a:t>
            </a:r>
          </a:p>
          <a:p>
            <a:pPr lvl="1"/>
            <a:r>
              <a:rPr lang="en-US" dirty="0"/>
              <a:t>Jesus Christ understood as One in whom all things are made; </a:t>
            </a:r>
          </a:p>
          <a:p>
            <a:pPr lvl="1"/>
            <a:r>
              <a:rPr lang="en-US" dirty="0"/>
              <a:t>The Holy Spirit understood as the Giver of Life. We cannot speak of the Trinity without considering</a:t>
            </a:r>
            <a:r>
              <a:rPr lang="is-IS" dirty="0"/>
              <a:t>… the boundless love of God for all creation” (John McCarthy SJ).</a:t>
            </a:r>
          </a:p>
          <a:p>
            <a:pPr lvl="1"/>
            <a:endParaRPr lang="is-IS" dirty="0"/>
          </a:p>
          <a:p>
            <a:r>
              <a:rPr lang="is-IS" dirty="0"/>
              <a:t>The Trinity of Ecology: </a:t>
            </a:r>
          </a:p>
          <a:p>
            <a:pPr lvl="1"/>
            <a:r>
              <a:rPr lang="is-IS" dirty="0"/>
              <a:t>Father, we praise you with all your creatures.</a:t>
            </a:r>
          </a:p>
          <a:p>
            <a:pPr lvl="1"/>
            <a:r>
              <a:rPr lang="is-IS" dirty="0"/>
              <a:t>Son of God, Jesus,  through you all things were made.</a:t>
            </a:r>
          </a:p>
          <a:p>
            <a:pPr lvl="1"/>
            <a:r>
              <a:rPr lang="is-IS" dirty="0"/>
              <a:t>Holy Spirit, you accompany creation as it groans in travail. (ibid)</a:t>
            </a:r>
            <a:endParaRPr lang="en-US" dirty="0"/>
          </a:p>
          <a:p>
            <a:endParaRPr lang="en-US" dirty="0"/>
          </a:p>
        </p:txBody>
      </p:sp>
    </p:spTree>
    <p:extLst>
      <p:ext uri="{BB962C8B-B14F-4D97-AF65-F5344CB8AC3E}">
        <p14:creationId xmlns:p14="http://schemas.microsoft.com/office/powerpoint/2010/main" val="1292680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790422" y="365125"/>
            <a:ext cx="6563377" cy="1325563"/>
          </a:xfrm>
        </p:spPr>
        <p:txBody>
          <a:bodyPr/>
          <a:lstStyle/>
          <a:p>
            <a:pPr algn="ctr"/>
            <a:r>
              <a:rPr lang="en-US" dirty="0"/>
              <a:t>Human Creation </a:t>
            </a:r>
          </a:p>
        </p:txBody>
      </p:sp>
      <p:sp>
        <p:nvSpPr>
          <p:cNvPr id="3" name="Content Placeholder 2"/>
          <p:cNvSpPr>
            <a:spLocks noGrp="1"/>
          </p:cNvSpPr>
          <p:nvPr>
            <p:ph idx="1"/>
          </p:nvPr>
        </p:nvSpPr>
        <p:spPr>
          <a:xfrm>
            <a:off x="4444914" y="1825625"/>
            <a:ext cx="6908886" cy="4351338"/>
          </a:xfrm>
        </p:spPr>
        <p:txBody>
          <a:bodyPr>
            <a:normAutofit fontScale="92500" lnSpcReduction="10000"/>
          </a:bodyPr>
          <a:lstStyle/>
          <a:p>
            <a:pPr marL="0" indent="0" algn="ctr">
              <a:buNone/>
            </a:pPr>
            <a:r>
              <a:rPr lang="en-US" dirty="0"/>
              <a:t>All creation is composed primarily of carbon, oxygen, hydrogen, and nitrogen.</a:t>
            </a:r>
          </a:p>
          <a:p>
            <a:pPr marL="0" indent="0" algn="ctr">
              <a:buNone/>
            </a:pPr>
            <a:endParaRPr lang="en-US" dirty="0"/>
          </a:p>
          <a:p>
            <a:pPr marL="0" indent="0" algn="ctr">
              <a:buNone/>
            </a:pPr>
            <a:r>
              <a:rPr lang="en-US" dirty="0"/>
              <a:t>The universe was created by God; all creation comes from God.</a:t>
            </a:r>
          </a:p>
          <a:p>
            <a:pPr marL="0" indent="0" algn="ctr">
              <a:buNone/>
            </a:pPr>
            <a:endParaRPr lang="en-US" dirty="0"/>
          </a:p>
          <a:p>
            <a:pPr marL="0" indent="0" algn="ctr">
              <a:buNone/>
            </a:pPr>
            <a:r>
              <a:rPr lang="en-US" dirty="0"/>
              <a:t>Theology listens to science; theology and science are compatible.</a:t>
            </a:r>
          </a:p>
          <a:p>
            <a:pPr marL="0" indent="0" algn="ctr">
              <a:buNone/>
            </a:pPr>
            <a:endParaRPr lang="en-US" dirty="0"/>
          </a:p>
          <a:p>
            <a:pPr marL="0" indent="0" algn="ctr">
              <a:buNone/>
            </a:pPr>
            <a:r>
              <a:rPr lang="en-US" dirty="0"/>
              <a:t>Earth and planets began to form around the sun about 4.5 billion years ago.</a:t>
            </a:r>
          </a:p>
        </p:txBody>
      </p:sp>
    </p:spTree>
    <p:extLst>
      <p:ext uri="{BB962C8B-B14F-4D97-AF65-F5344CB8AC3E}">
        <p14:creationId xmlns:p14="http://schemas.microsoft.com/office/powerpoint/2010/main" val="1154268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588328"/>
            <a:ext cx="10515600" cy="961871"/>
          </a:xfrm>
        </p:spPr>
        <p:txBody>
          <a:bodyPr/>
          <a:lstStyle/>
          <a:p>
            <a:pPr algn="ctr"/>
            <a:r>
              <a:rPr lang="en-US" dirty="0"/>
              <a:t>Pope Francis in </a:t>
            </a:r>
            <a:r>
              <a:rPr lang="en-US" i="1" dirty="0" err="1"/>
              <a:t>Laudato</a:t>
            </a:r>
            <a:r>
              <a:rPr lang="en-US" i="1" dirty="0"/>
              <a:t> Si</a:t>
            </a:r>
            <a:r>
              <a:rPr lang="is-IS" dirty="0"/>
              <a:t>…</a:t>
            </a:r>
            <a:endParaRPr lang="en-US" dirty="0"/>
          </a:p>
        </p:txBody>
      </p:sp>
      <p:sp>
        <p:nvSpPr>
          <p:cNvPr id="3" name="Content Placeholder 2"/>
          <p:cNvSpPr>
            <a:spLocks noGrp="1"/>
          </p:cNvSpPr>
          <p:nvPr>
            <p:ph idx="1"/>
          </p:nvPr>
        </p:nvSpPr>
        <p:spPr>
          <a:xfrm>
            <a:off x="522931" y="1783663"/>
            <a:ext cx="11140302" cy="2857597"/>
          </a:xfrm>
        </p:spPr>
        <p:txBody>
          <a:bodyPr>
            <a:normAutofit/>
          </a:bodyPr>
          <a:lstStyle/>
          <a:p>
            <a:pPr marL="0" indent="0" algn="ctr">
              <a:buNone/>
            </a:pPr>
            <a:r>
              <a:rPr lang="en-US" sz="2400" dirty="0"/>
              <a:t>“Praise be to you, my Lord, through our Sister, Mother Earth, who sustains and governs us, and who produces various fruit with </a:t>
            </a:r>
            <a:r>
              <a:rPr lang="en-US" sz="2400" dirty="0" err="1"/>
              <a:t>coloured</a:t>
            </a:r>
            <a:r>
              <a:rPr lang="en-US" sz="2400" dirty="0"/>
              <a:t> flowers and herbs” (</a:t>
            </a:r>
            <a:r>
              <a:rPr lang="en-US" sz="2400" i="1" dirty="0"/>
              <a:t>Canticle of the Creatures, in Francis of Assisi: Early Documents.  </a:t>
            </a:r>
            <a:r>
              <a:rPr lang="en-US" sz="2400" dirty="0"/>
              <a:t>1999, 113-114. In  </a:t>
            </a:r>
            <a:r>
              <a:rPr lang="en-US" sz="2400" i="1" dirty="0" err="1"/>
              <a:t>Laudato</a:t>
            </a:r>
            <a:r>
              <a:rPr lang="en-US" sz="2400" i="1" dirty="0"/>
              <a:t> Si. 3).</a:t>
            </a:r>
            <a:endParaRPr lang="en-US" sz="2400" dirty="0"/>
          </a:p>
          <a:p>
            <a:pPr marL="0" indent="0" algn="ctr">
              <a:buNone/>
            </a:pPr>
            <a:r>
              <a:rPr lang="en-US" sz="2400" dirty="0"/>
              <a:t>Strategies for a solution [to environmental and social crises]  demand an integrated approach to combating poverty, restoring dignity to the excluded, and at the same time protecting nature (Francis 94).</a:t>
            </a:r>
          </a:p>
          <a:p>
            <a:pPr marL="0" indent="0" algn="ctr">
              <a:buNone/>
            </a:pPr>
            <a:r>
              <a:rPr lang="en-US" sz="2400" dirty="0"/>
              <a:t>Nothing in this world is indifferent to us (ibid 3)</a:t>
            </a:r>
          </a:p>
          <a:p>
            <a:endParaRPr lang="en-US" sz="2500" i="1" dirty="0"/>
          </a:p>
          <a:p>
            <a:endParaRPr lang="en-US" sz="2500" i="1" dirty="0"/>
          </a:p>
          <a:p>
            <a:endParaRPr lang="en-US" sz="2500" dirty="0"/>
          </a:p>
        </p:txBody>
      </p:sp>
    </p:spTree>
    <p:extLst>
      <p:ext uri="{BB962C8B-B14F-4D97-AF65-F5344CB8AC3E}">
        <p14:creationId xmlns:p14="http://schemas.microsoft.com/office/powerpoint/2010/main" val="1011340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72339" y="560312"/>
            <a:ext cx="11065597" cy="1073935"/>
          </a:xfrm>
        </p:spPr>
        <p:txBody>
          <a:bodyPr/>
          <a:lstStyle/>
          <a:p>
            <a:pPr algn="ctr"/>
            <a:r>
              <a:rPr lang="en-US" dirty="0"/>
              <a:t>The Theme Message</a:t>
            </a:r>
          </a:p>
        </p:txBody>
      </p:sp>
      <p:sp>
        <p:nvSpPr>
          <p:cNvPr id="3" name="Content Placeholder 2"/>
          <p:cNvSpPr>
            <a:spLocks noGrp="1"/>
          </p:cNvSpPr>
          <p:nvPr>
            <p:ph idx="1"/>
          </p:nvPr>
        </p:nvSpPr>
        <p:spPr>
          <a:xfrm>
            <a:off x="980496" y="1783664"/>
            <a:ext cx="10038411" cy="3726082"/>
          </a:xfrm>
        </p:spPr>
        <p:txBody>
          <a:bodyPr>
            <a:normAutofit/>
          </a:bodyPr>
          <a:lstStyle/>
          <a:p>
            <a:pPr marL="0" indent="0" algn="ctr">
              <a:buNone/>
            </a:pPr>
            <a:r>
              <a:rPr lang="en-US" dirty="0"/>
              <a:t>God was revealed in the unique way through the incarnation of Jesus Christ. This has profound implications for the beauty and sacredness of all life, all matter.</a:t>
            </a:r>
          </a:p>
          <a:p>
            <a:pPr marL="0" indent="0" algn="ctr">
              <a:buNone/>
            </a:pPr>
            <a:r>
              <a:rPr lang="en-US" dirty="0"/>
              <a:t>All of creation, not just humans, long for fulfillment in the eternal life of God. The resurrection of Christ is the first sign and fruit of the promise of God for all creation. All creation longs for a new heaven and a new earth (Rev. 21:1). </a:t>
            </a:r>
          </a:p>
          <a:p>
            <a:pPr marL="0" indent="0" algn="ctr">
              <a:buNone/>
            </a:pPr>
            <a:r>
              <a:rPr lang="en-US" dirty="0"/>
              <a:t>The cry of the earth and the cry of the  poor are one and the same.</a:t>
            </a:r>
          </a:p>
          <a:p>
            <a:endParaRPr lang="en-US" dirty="0"/>
          </a:p>
        </p:txBody>
      </p:sp>
    </p:spTree>
    <p:extLst>
      <p:ext uri="{BB962C8B-B14F-4D97-AF65-F5344CB8AC3E}">
        <p14:creationId xmlns:p14="http://schemas.microsoft.com/office/powerpoint/2010/main" val="2031025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202952" y="924516"/>
            <a:ext cx="8150847" cy="719069"/>
          </a:xfrm>
        </p:spPr>
        <p:txBody>
          <a:bodyPr>
            <a:normAutofit/>
          </a:bodyPr>
          <a:lstStyle/>
          <a:p>
            <a:r>
              <a:rPr lang="en-US" sz="4000" dirty="0"/>
              <a:t>Resources: Some Definitions</a:t>
            </a:r>
          </a:p>
        </p:txBody>
      </p:sp>
      <p:sp>
        <p:nvSpPr>
          <p:cNvPr id="3" name="Content Placeholder 2"/>
          <p:cNvSpPr>
            <a:spLocks noGrp="1"/>
          </p:cNvSpPr>
          <p:nvPr>
            <p:ph idx="1"/>
          </p:nvPr>
        </p:nvSpPr>
        <p:spPr>
          <a:xfrm>
            <a:off x="3202952" y="2035804"/>
            <a:ext cx="8613986" cy="4323750"/>
          </a:xfrm>
        </p:spPr>
        <p:txBody>
          <a:bodyPr>
            <a:normAutofit fontScale="85000" lnSpcReduction="20000"/>
          </a:bodyPr>
          <a:lstStyle/>
          <a:p>
            <a:pPr marL="0" marR="0" lvl="0" indent="0" defTabSz="914400" eaLnBrk="1" fontAlgn="auto" latinLnBrk="0" hangingPunct="1">
              <a:lnSpc>
                <a:spcPct val="100000"/>
              </a:lnSpc>
              <a:spcBef>
                <a:spcPts val="700"/>
              </a:spcBef>
              <a:buClrTx/>
              <a:buSzTx/>
              <a:buFontTx/>
              <a:buNone/>
              <a:tabLst/>
              <a:defRPr/>
            </a:pPr>
            <a:r>
              <a:rPr lang="en-US" dirty="0"/>
              <a:t>Climate change: a change in the earth’s climate, especially a change due to an  increase in the average temperature</a:t>
            </a:r>
          </a:p>
          <a:p>
            <a:pPr marL="0" lvl="0" indent="0">
              <a:lnSpc>
                <a:spcPct val="100000"/>
              </a:lnSpc>
              <a:spcBef>
                <a:spcPts val="700"/>
              </a:spcBef>
              <a:buNone/>
              <a:defRPr/>
            </a:pPr>
            <a:r>
              <a:rPr lang="en-CA" dirty="0"/>
              <a:t>Commodity: a raw material that can be bought and sold</a:t>
            </a:r>
          </a:p>
          <a:p>
            <a:pPr marL="0" lvl="0" indent="0">
              <a:lnSpc>
                <a:spcPct val="100000"/>
              </a:lnSpc>
              <a:spcBef>
                <a:spcPts val="700"/>
              </a:spcBef>
              <a:buNone/>
              <a:defRPr/>
            </a:pPr>
            <a:r>
              <a:rPr lang="en-CA" dirty="0"/>
              <a:t>Compost: decayed organic material used as a plant fertilizer</a:t>
            </a:r>
          </a:p>
          <a:p>
            <a:pPr marL="0" marR="0" lvl="0" indent="0" defTabSz="914400" eaLnBrk="1" fontAlgn="auto" latinLnBrk="0" hangingPunct="1">
              <a:lnSpc>
                <a:spcPct val="100000"/>
              </a:lnSpc>
              <a:spcBef>
                <a:spcPts val="700"/>
              </a:spcBef>
              <a:buClrTx/>
              <a:buSzTx/>
              <a:buFontTx/>
              <a:buNone/>
              <a:tabLst/>
              <a:defRPr/>
            </a:pPr>
            <a:r>
              <a:rPr lang="en-US" dirty="0"/>
              <a:t>Cosmic: vast; relating to the whole universe </a:t>
            </a:r>
          </a:p>
          <a:p>
            <a:pPr marL="0" marR="0" lvl="0" indent="0" defTabSz="914400" eaLnBrk="1" fontAlgn="auto" latinLnBrk="0" hangingPunct="1">
              <a:lnSpc>
                <a:spcPct val="100000"/>
              </a:lnSpc>
              <a:spcBef>
                <a:spcPts val="700"/>
              </a:spcBef>
              <a:buClrTx/>
              <a:buSzTx/>
              <a:buFontTx/>
              <a:buNone/>
              <a:tabLst/>
              <a:defRPr/>
            </a:pPr>
            <a:r>
              <a:rPr lang="en-US" dirty="0"/>
              <a:t>Cosmic justice: the relief of all misfortune</a:t>
            </a:r>
          </a:p>
          <a:p>
            <a:pPr marL="0" lvl="0" indent="0">
              <a:lnSpc>
                <a:spcPct val="100000"/>
              </a:lnSpc>
              <a:spcBef>
                <a:spcPts val="700"/>
              </a:spcBef>
              <a:buNone/>
              <a:defRPr/>
            </a:pPr>
            <a:r>
              <a:rPr lang="en-CA" dirty="0"/>
              <a:t>Ecological conversion: concept introduced by Saint Pope John Paul II; becoming aware of and taking action; a worldwide movement</a:t>
            </a:r>
          </a:p>
          <a:p>
            <a:pPr marL="0" lvl="0" indent="0">
              <a:lnSpc>
                <a:spcPct val="100000"/>
              </a:lnSpc>
              <a:spcBef>
                <a:spcPts val="700"/>
              </a:spcBef>
              <a:buNone/>
              <a:defRPr/>
            </a:pPr>
            <a:r>
              <a:rPr lang="en-CA" dirty="0"/>
              <a:t>Ecology: the set of relationships existing between organisms and their environment</a:t>
            </a:r>
          </a:p>
          <a:p>
            <a:pPr marL="0" lvl="0" indent="0">
              <a:lnSpc>
                <a:spcPct val="100000"/>
              </a:lnSpc>
              <a:spcBef>
                <a:spcPts val="700"/>
              </a:spcBef>
              <a:buNone/>
              <a:defRPr/>
            </a:pPr>
            <a:r>
              <a:rPr lang="en-CA" dirty="0"/>
              <a:t>Ecosystem: a biological community of interacting organisms and their physical environment</a:t>
            </a:r>
            <a:r>
              <a:rPr lang="en-US"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97350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p:nvPr>
        </p:nvSpPr>
        <p:spPr>
          <a:xfrm>
            <a:off x="3202952" y="924516"/>
            <a:ext cx="8150847" cy="719069"/>
          </a:xfrm>
        </p:spPr>
        <p:txBody>
          <a:bodyPr>
            <a:normAutofit/>
          </a:bodyPr>
          <a:lstStyle/>
          <a:p>
            <a:r>
              <a:rPr lang="en-US" sz="4000" dirty="0"/>
              <a:t>Resources: Some Definitions</a:t>
            </a:r>
          </a:p>
        </p:txBody>
      </p:sp>
      <p:sp>
        <p:nvSpPr>
          <p:cNvPr id="8" name="Content Placeholder 2"/>
          <p:cNvSpPr>
            <a:spLocks noGrp="1"/>
          </p:cNvSpPr>
          <p:nvPr>
            <p:ph idx="1"/>
          </p:nvPr>
        </p:nvSpPr>
        <p:spPr>
          <a:xfrm>
            <a:off x="3202952" y="2035804"/>
            <a:ext cx="8534985" cy="4323750"/>
          </a:xfrm>
        </p:spPr>
        <p:txBody>
          <a:bodyPr>
            <a:normAutofit fontScale="85000" lnSpcReduction="20000"/>
          </a:bodyPr>
          <a:lstStyle/>
          <a:p>
            <a:pPr lvl="0"/>
            <a:r>
              <a:rPr lang="en-US" dirty="0"/>
              <a:t>Environment:  surroundings  in which a person, animal or plant lives or operates</a:t>
            </a:r>
          </a:p>
          <a:p>
            <a:pPr lvl="0"/>
            <a:r>
              <a:rPr lang="en-US" dirty="0"/>
              <a:t>Intentional disciples:	entrusting one’s life totally to Christ, and following Him</a:t>
            </a:r>
          </a:p>
          <a:p>
            <a:pPr lvl="0"/>
            <a:r>
              <a:rPr lang="en-US" dirty="0"/>
              <a:t>Natural resources: those things found in nature that are valuable to humans</a:t>
            </a:r>
          </a:p>
          <a:p>
            <a:pPr lvl="0"/>
            <a:r>
              <a:rPr lang="en-US" dirty="0"/>
              <a:t>Organism: a form of life considered as an entity; animal, plant, fungus…</a:t>
            </a:r>
          </a:p>
          <a:p>
            <a:pPr lvl="0"/>
            <a:r>
              <a:rPr lang="pl-PL" dirty="0" err="1"/>
              <a:t>Recycle</a:t>
            </a:r>
            <a:r>
              <a:rPr lang="pl-PL" dirty="0"/>
              <a:t>: </a:t>
            </a:r>
            <a:r>
              <a:rPr lang="pl-PL" dirty="0" err="1"/>
              <a:t>convert</a:t>
            </a:r>
            <a:r>
              <a:rPr lang="pl-PL" dirty="0"/>
              <a:t> </a:t>
            </a:r>
            <a:r>
              <a:rPr lang="pl-PL" dirty="0" err="1"/>
              <a:t>into</a:t>
            </a:r>
            <a:r>
              <a:rPr lang="pl-PL" dirty="0"/>
              <a:t> </a:t>
            </a:r>
            <a:r>
              <a:rPr lang="pl-PL" dirty="0" err="1"/>
              <a:t>reusable</a:t>
            </a:r>
            <a:r>
              <a:rPr lang="pl-PL" dirty="0"/>
              <a:t> </a:t>
            </a:r>
            <a:r>
              <a:rPr lang="pl-PL" dirty="0" err="1"/>
              <a:t>material</a:t>
            </a:r>
            <a:endParaRPr lang="en-US" dirty="0"/>
          </a:p>
          <a:p>
            <a:pPr lvl="0"/>
            <a:r>
              <a:rPr lang="en-US" dirty="0"/>
              <a:t>Re-purpose: adapt for a different use</a:t>
            </a:r>
          </a:p>
          <a:p>
            <a:pPr lvl="0"/>
            <a:r>
              <a:rPr lang="en-US" dirty="0"/>
              <a:t>Sustainable development: economic development without the depletion of natural resources and ecosystems</a:t>
            </a:r>
          </a:p>
          <a:p>
            <a:pPr lvl="0"/>
            <a:r>
              <a:rPr lang="en-US" dirty="0"/>
              <a:t>Theology: the study of the nature of God and religious belief</a:t>
            </a:r>
          </a:p>
        </p:txBody>
      </p:sp>
    </p:spTree>
    <p:extLst>
      <p:ext uri="{BB962C8B-B14F-4D97-AF65-F5344CB8AC3E}">
        <p14:creationId xmlns:p14="http://schemas.microsoft.com/office/powerpoint/2010/main" val="2125478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66903" y="588330"/>
            <a:ext cx="11205668" cy="840470"/>
          </a:xfrm>
        </p:spPr>
        <p:txBody>
          <a:bodyPr>
            <a:normAutofit fontScale="90000"/>
          </a:bodyPr>
          <a:lstStyle/>
          <a:p>
            <a:pPr algn="ctr"/>
            <a:r>
              <a:rPr lang="en-US" sz="3600" dirty="0"/>
              <a:t>Resources: A Few Biblical References on which to Reflect</a:t>
            </a:r>
            <a:r>
              <a:rPr lang="is-IS" dirty="0"/>
              <a:t>…</a:t>
            </a:r>
            <a:endParaRPr lang="en-US" dirty="0"/>
          </a:p>
        </p:txBody>
      </p:sp>
      <p:sp>
        <p:nvSpPr>
          <p:cNvPr id="3" name="Content Placeholder 2"/>
          <p:cNvSpPr>
            <a:spLocks noGrp="1"/>
          </p:cNvSpPr>
          <p:nvPr>
            <p:ph idx="1"/>
          </p:nvPr>
        </p:nvSpPr>
        <p:spPr>
          <a:xfrm>
            <a:off x="838200" y="1428800"/>
            <a:ext cx="10515600" cy="4463827"/>
          </a:xfrm>
        </p:spPr>
        <p:txBody>
          <a:bodyPr>
            <a:normAutofit/>
          </a:bodyPr>
          <a:lstStyle/>
          <a:p>
            <a:pPr marL="0" indent="0">
              <a:spcBef>
                <a:spcPts val="500"/>
              </a:spcBef>
              <a:buNone/>
            </a:pPr>
            <a:r>
              <a:rPr lang="en-US" sz="2000" dirty="0"/>
              <a:t>Old Testament:</a:t>
            </a:r>
          </a:p>
          <a:p>
            <a:pPr>
              <a:spcBef>
                <a:spcPts val="500"/>
              </a:spcBef>
            </a:pPr>
            <a:r>
              <a:rPr lang="en-US" sz="2000" dirty="0"/>
              <a:t>Gen 1:27,28-31; 2:15; 9:12-16</a:t>
            </a:r>
          </a:p>
          <a:p>
            <a:pPr>
              <a:spcBef>
                <a:spcPts val="500"/>
              </a:spcBef>
            </a:pPr>
            <a:r>
              <a:rPr lang="en-US" sz="2000" dirty="0"/>
              <a:t>Ps 33:6; 36:6; 65:5-13; 98:7-9; 104:10-11,14-15,16-21,24,27-28,30; 136:6</a:t>
            </a:r>
            <a:r>
              <a:rPr lang="is-IS" sz="2000" dirty="0"/>
              <a:t>…</a:t>
            </a:r>
            <a:endParaRPr lang="en-US" sz="2000" dirty="0"/>
          </a:p>
          <a:p>
            <a:pPr>
              <a:spcBef>
                <a:spcPts val="500"/>
              </a:spcBef>
            </a:pPr>
            <a:r>
              <a:rPr lang="en-US" sz="2000" dirty="0" err="1"/>
              <a:t>Prov</a:t>
            </a:r>
            <a:r>
              <a:rPr lang="en-US" sz="2000" dirty="0"/>
              <a:t> 22:2			Lev 19:9-10; 25:1-4, 4-6</a:t>
            </a:r>
          </a:p>
          <a:p>
            <a:pPr>
              <a:spcBef>
                <a:spcPts val="500"/>
              </a:spcBef>
            </a:pPr>
            <a:r>
              <a:rPr lang="en-US" sz="2000" dirty="0" err="1"/>
              <a:t>Wis</a:t>
            </a:r>
            <a:r>
              <a:rPr lang="en-US" sz="2000" dirty="0"/>
              <a:t> 6:7; 7:26; 8:1		Book of Judith 16:14</a:t>
            </a:r>
          </a:p>
          <a:p>
            <a:pPr marL="0" indent="0">
              <a:spcBef>
                <a:spcPts val="1500"/>
              </a:spcBef>
              <a:buNone/>
            </a:pPr>
            <a:r>
              <a:rPr lang="en-US" sz="2000" dirty="0"/>
              <a:t>New Testament:</a:t>
            </a:r>
          </a:p>
          <a:p>
            <a:pPr>
              <a:spcBef>
                <a:spcPts val="500"/>
              </a:spcBef>
            </a:pPr>
            <a:r>
              <a:rPr lang="en-US" sz="2000" dirty="0"/>
              <a:t>2Cor 3:18, 4:4			Matt 1:18; Mark 1: 10:42-45	</a:t>
            </a:r>
          </a:p>
          <a:p>
            <a:pPr>
              <a:spcBef>
                <a:spcPts val="500"/>
              </a:spcBef>
            </a:pPr>
            <a:r>
              <a:rPr lang="en-US" sz="2000" dirty="0"/>
              <a:t>Luke 1:35			John  1:1-14;3:5; 4:17;6:63; 7:39; 14:16</a:t>
            </a:r>
          </a:p>
          <a:p>
            <a:pPr>
              <a:spcBef>
                <a:spcPts val="500"/>
              </a:spcBef>
            </a:pPr>
            <a:r>
              <a:rPr lang="en-US" sz="2000" dirty="0"/>
              <a:t>Rom 8:11,21, 29; 		1 </a:t>
            </a:r>
            <a:r>
              <a:rPr lang="en-US" sz="2000" dirty="0" err="1"/>
              <a:t>Cor</a:t>
            </a:r>
            <a:r>
              <a:rPr lang="en-US" sz="2000" dirty="0"/>
              <a:t> 8:6; 15:45, 49;</a:t>
            </a:r>
          </a:p>
          <a:p>
            <a:pPr>
              <a:spcBef>
                <a:spcPts val="500"/>
              </a:spcBef>
            </a:pPr>
            <a:r>
              <a:rPr lang="en-US" sz="2000" dirty="0"/>
              <a:t>2Cor 13:13			Mark 1 15:35</a:t>
            </a:r>
          </a:p>
          <a:p>
            <a:pPr>
              <a:spcBef>
                <a:spcPts val="500"/>
              </a:spcBef>
            </a:pPr>
            <a:r>
              <a:rPr lang="en-US" sz="2000" dirty="0" err="1"/>
              <a:t>Heb</a:t>
            </a:r>
            <a:r>
              <a:rPr lang="en-US" sz="2000" dirty="0"/>
              <a:t> 1:2, 3 	</a:t>
            </a:r>
          </a:p>
          <a:p>
            <a:endParaRPr lang="en-US" sz="20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80563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322</TotalTime>
  <Words>610</Words>
  <Application>Microsoft Office PowerPoint</Application>
  <PresentationFormat>Widescreen</PresentationFormat>
  <Paragraphs>79</Paragraphs>
  <Slides>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Prayer to Sustain</vt:lpstr>
      <vt:lpstr>Creation</vt:lpstr>
      <vt:lpstr>Human Creation </vt:lpstr>
      <vt:lpstr>Pope Francis in Laudato Si…</vt:lpstr>
      <vt:lpstr>The Theme Message</vt:lpstr>
      <vt:lpstr>Resources: Some Definitions</vt:lpstr>
      <vt:lpstr>Resources: Some Definitions</vt:lpstr>
      <vt:lpstr>Resources: A Few Biblical References on which to Reflect…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dc:title>
  <dc:creator>Microsoft Office User</dc:creator>
  <cp:lastModifiedBy>Assistant</cp:lastModifiedBy>
  <cp:revision>45</cp:revision>
  <dcterms:created xsi:type="dcterms:W3CDTF">2018-11-08T20:00:42Z</dcterms:created>
  <dcterms:modified xsi:type="dcterms:W3CDTF">2019-02-19T20:59:41Z</dcterms:modified>
</cp:coreProperties>
</file>