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11" r:id="rId2"/>
    <p:sldMasterId id="2147483831" r:id="rId3"/>
  </p:sldMasterIdLst>
  <p:notesMasterIdLst>
    <p:notesMasterId r:id="rId67"/>
  </p:notesMasterIdLst>
  <p:sldIdLst>
    <p:sldId id="314" r:id="rId4"/>
    <p:sldId id="431" r:id="rId5"/>
    <p:sldId id="432" r:id="rId6"/>
    <p:sldId id="433" r:id="rId7"/>
    <p:sldId id="434" r:id="rId8"/>
    <p:sldId id="435" r:id="rId9"/>
    <p:sldId id="305" r:id="rId10"/>
    <p:sldId id="438" r:id="rId11"/>
    <p:sldId id="439" r:id="rId12"/>
    <p:sldId id="440" r:id="rId13"/>
    <p:sldId id="441" r:id="rId14"/>
    <p:sldId id="442" r:id="rId15"/>
    <p:sldId id="443" r:id="rId16"/>
    <p:sldId id="446" r:id="rId17"/>
    <p:sldId id="445" r:id="rId18"/>
    <p:sldId id="447" r:id="rId19"/>
    <p:sldId id="448" r:id="rId20"/>
    <p:sldId id="449" r:id="rId21"/>
    <p:sldId id="450" r:id="rId22"/>
    <p:sldId id="444" r:id="rId23"/>
    <p:sldId id="451" r:id="rId24"/>
    <p:sldId id="452" r:id="rId25"/>
    <p:sldId id="453" r:id="rId26"/>
    <p:sldId id="454" r:id="rId27"/>
    <p:sldId id="256" r:id="rId28"/>
    <p:sldId id="429" r:id="rId29"/>
    <p:sldId id="279" r:id="rId30"/>
    <p:sldId id="430" r:id="rId31"/>
    <p:sldId id="404" r:id="rId32"/>
    <p:sldId id="409" r:id="rId33"/>
    <p:sldId id="413" r:id="rId34"/>
    <p:sldId id="388" r:id="rId35"/>
    <p:sldId id="390" r:id="rId36"/>
    <p:sldId id="455" r:id="rId37"/>
    <p:sldId id="406" r:id="rId38"/>
    <p:sldId id="259" r:id="rId39"/>
    <p:sldId id="428" r:id="rId40"/>
    <p:sldId id="427" r:id="rId41"/>
    <p:sldId id="436" r:id="rId42"/>
    <p:sldId id="278" r:id="rId43"/>
    <p:sldId id="258" r:id="rId44"/>
    <p:sldId id="437" r:id="rId45"/>
    <p:sldId id="260" r:id="rId46"/>
    <p:sldId id="261" r:id="rId47"/>
    <p:sldId id="262" r:id="rId48"/>
    <p:sldId id="263" r:id="rId49"/>
    <p:sldId id="264" r:id="rId50"/>
    <p:sldId id="265" r:id="rId51"/>
    <p:sldId id="266" r:id="rId52"/>
    <p:sldId id="267" r:id="rId53"/>
    <p:sldId id="291" r:id="rId54"/>
    <p:sldId id="269" r:id="rId55"/>
    <p:sldId id="270" r:id="rId56"/>
    <p:sldId id="271" r:id="rId57"/>
    <p:sldId id="272" r:id="rId58"/>
    <p:sldId id="290" r:id="rId59"/>
    <p:sldId id="274" r:id="rId60"/>
    <p:sldId id="275" r:id="rId61"/>
    <p:sldId id="276" r:id="rId62"/>
    <p:sldId id="277" r:id="rId63"/>
    <p:sldId id="458" r:id="rId64"/>
    <p:sldId id="456" r:id="rId65"/>
    <p:sldId id="303" r:id="rId6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ari Section - Intro" id="{8A61ED49-30E4-4BCD-B6B9-B95436B7543E}">
          <p14:sldIdLst>
            <p14:sldId id="314"/>
            <p14:sldId id="431"/>
            <p14:sldId id="432"/>
            <p14:sldId id="433"/>
            <p14:sldId id="434"/>
            <p14:sldId id="435"/>
            <p14:sldId id="305"/>
          </p14:sldIdLst>
        </p14:section>
        <p14:section name="Christa's Section" id="{F9C3A069-2BEE-4F54-B98B-EE2F4F976C0F}">
          <p14:sldIdLst>
            <p14:sldId id="438"/>
            <p14:sldId id="439"/>
            <p14:sldId id="440"/>
            <p14:sldId id="441"/>
            <p14:sldId id="442"/>
            <p14:sldId id="443"/>
            <p14:sldId id="446"/>
            <p14:sldId id="445"/>
            <p14:sldId id="447"/>
            <p14:sldId id="448"/>
            <p14:sldId id="449"/>
            <p14:sldId id="450"/>
            <p14:sldId id="444"/>
            <p14:sldId id="451"/>
            <p14:sldId id="452"/>
            <p14:sldId id="453"/>
            <p14:sldId id="454"/>
          </p14:sldIdLst>
        </p14:section>
        <p14:section name="Sr. Susan's Section" id="{7E26E5FF-D4B3-42D2-9886-DD06C220C36E}">
          <p14:sldIdLst>
            <p14:sldId id="256"/>
            <p14:sldId id="429"/>
            <p14:sldId id="279"/>
            <p14:sldId id="430"/>
            <p14:sldId id="404"/>
            <p14:sldId id="409"/>
            <p14:sldId id="413"/>
            <p14:sldId id="388"/>
            <p14:sldId id="390"/>
            <p14:sldId id="455"/>
            <p14:sldId id="406"/>
            <p14:sldId id="259"/>
            <p14:sldId id="428"/>
            <p14:sldId id="427"/>
          </p14:sldIdLst>
        </p14:section>
        <p14:section name="Jacqueline's Section" id="{17698045-C5EB-45DE-A71A-AB728F23F040}">
          <p14:sldIdLst>
            <p14:sldId id="436"/>
            <p14:sldId id="278"/>
            <p14:sldId id="258"/>
            <p14:sldId id="437"/>
            <p14:sldId id="260"/>
            <p14:sldId id="261"/>
            <p14:sldId id="262"/>
            <p14:sldId id="263"/>
            <p14:sldId id="264"/>
            <p14:sldId id="265"/>
            <p14:sldId id="266"/>
            <p14:sldId id="267"/>
            <p14:sldId id="291"/>
            <p14:sldId id="269"/>
            <p14:sldId id="270"/>
            <p14:sldId id="271"/>
            <p14:sldId id="272"/>
            <p14:sldId id="290"/>
            <p14:sldId id="274"/>
            <p14:sldId id="275"/>
            <p14:sldId id="276"/>
            <p14:sldId id="277"/>
            <p14:sldId id="458"/>
            <p14:sldId id="456"/>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6" autoAdjust="0"/>
    <p:restoredTop sz="47910" autoAdjust="0"/>
  </p:normalViewPr>
  <p:slideViewPr>
    <p:cSldViewPr snapToGrid="0">
      <p:cViewPr>
        <p:scale>
          <a:sx n="40" d="100"/>
          <a:sy n="40" d="100"/>
        </p:scale>
        <p:origin x="282"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89535-745C-4BF9-B490-C75F0727BB5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AB66C6D-0F50-894E-BFE8-D854D135C6F6}" type="pres">
      <dgm:prSet presAssocID="{98289535-745C-4BF9-B490-C75F0727BB5F}" presName="vert0" presStyleCnt="0">
        <dgm:presLayoutVars>
          <dgm:dir/>
          <dgm:animOne val="branch"/>
          <dgm:animLvl val="lvl"/>
        </dgm:presLayoutVars>
      </dgm:prSet>
      <dgm:spPr/>
    </dgm:pt>
  </dgm:ptLst>
  <dgm:cxnLst>
    <dgm:cxn modelId="{396909A2-91F1-8E47-ABFF-1CFE2C6C6E39}" type="presOf" srcId="{98289535-745C-4BF9-B490-C75F0727BB5F}" destId="{DAB66C6D-0F50-894E-BFE8-D854D135C6F6}" srcOrd="0" destOrd="0" presId="urn:microsoft.com/office/officeart/2008/layout/LinedList"/>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287C24-F6E5-4CE1-B28F-FDCEFAD9DD1F}" type="datetimeFigureOut">
              <a:rPr lang="en-CA" smtClean="0"/>
              <a:t>2023-08-08</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0A5EAE-5067-4EE0-BDDE-DC952B55085A}" type="slidenum">
              <a:rPr lang="en-CA" smtClean="0"/>
              <a:t>‹#›</a:t>
            </a:fld>
            <a:endParaRPr lang="en-CA" dirty="0"/>
          </a:p>
        </p:txBody>
      </p:sp>
    </p:spTree>
    <p:extLst>
      <p:ext uri="{BB962C8B-B14F-4D97-AF65-F5344CB8AC3E}">
        <p14:creationId xmlns:p14="http://schemas.microsoft.com/office/powerpoint/2010/main" val="338859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log.gvsig.org/2015/11/06/11gvsig-code-sprint-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nd/3.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umorliving.com/name-pun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xhere.com/en/photo/1160463"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4A771C8-9F19-42F8-B580-F9A8EEE1C294}" type="slidenum">
              <a:rPr lang="en-CA" smtClean="0"/>
              <a:t>1</a:t>
            </a:fld>
            <a:endParaRPr lang="en-CA" dirty="0"/>
          </a:p>
        </p:txBody>
      </p:sp>
    </p:spTree>
    <p:extLst>
      <p:ext uri="{BB962C8B-B14F-4D97-AF65-F5344CB8AC3E}">
        <p14:creationId xmlns:p14="http://schemas.microsoft.com/office/powerpoint/2010/main" val="14023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9478">
              <a:defRPr/>
            </a:pPr>
            <a:r>
              <a:rPr lang="en-US" b="1" dirty="0">
                <a:solidFill>
                  <a:srgbClr val="222222"/>
                </a:solidFill>
                <a:latin typeface="Times New Roman" panose="02020603050405020304" pitchFamily="18" charset="0"/>
                <a:cs typeface="Times New Roman" panose="02020603050405020304" pitchFamily="18" charset="0"/>
              </a:rPr>
              <a:t>Christa:</a:t>
            </a:r>
          </a:p>
          <a:p>
            <a:pPr algn="just" defTabSz="949478">
              <a:defRPr/>
            </a:pPr>
            <a:endParaRPr lang="en-US" dirty="0">
              <a:latin typeface="Times New Roman" panose="02020603050405020304" pitchFamily="18" charset="0"/>
              <a:cs typeface="Times New Roman" panose="02020603050405020304" pitchFamily="18" charset="0"/>
            </a:endParaRPr>
          </a:p>
          <a:p>
            <a:pPr algn="just" defTabSz="949478">
              <a:defRPr/>
            </a:pPr>
            <a:r>
              <a:rPr lang="en-US" dirty="0">
                <a:latin typeface="Times New Roman" panose="02020603050405020304" pitchFamily="18" charset="0"/>
                <a:cs typeface="Times New Roman" panose="02020603050405020304" pitchFamily="18" charset="0"/>
              </a:rPr>
              <a:t>When the training and development using technology working group conducted its research, they found that over 63% of those 761 members who responded to the survey have never delivered training of any kind. </a:t>
            </a:r>
          </a:p>
          <a:p>
            <a:pPr algn="just"/>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0237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solidFill>
                  <a:srgbClr val="222222"/>
                </a:solidFill>
                <a:latin typeface="Times New Roman" panose="02020603050405020304" pitchFamily="18" charset="0"/>
                <a:cs typeface="Times New Roman" panose="02020603050405020304" pitchFamily="18" charset="0"/>
              </a:rPr>
              <a:t>Christa:</a:t>
            </a:r>
          </a:p>
          <a:p>
            <a:pPr defTabSz="949478">
              <a:defRPr/>
            </a:pPr>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So, they developed the Train the Trainer Guide where you will learn about different presentation techniques, various delivery skills and the best way to effectively present any course material in order to engage members.</a:t>
            </a:r>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11</a:t>
            </a:fld>
            <a:endParaRPr lang="en-CA">
              <a:solidFill>
                <a:prstClr val="black"/>
              </a:solidFill>
              <a:latin typeface="Calibri" panose="020F0502020204030204"/>
            </a:endParaRPr>
          </a:p>
        </p:txBody>
      </p:sp>
    </p:spTree>
    <p:extLst>
      <p:ext uri="{BB962C8B-B14F-4D97-AF65-F5344CB8AC3E}">
        <p14:creationId xmlns:p14="http://schemas.microsoft.com/office/powerpoint/2010/main" val="1886322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 we communicate.</a:t>
            </a:r>
          </a:p>
          <a:p>
            <a:r>
              <a:rPr lang="en-US" dirty="0">
                <a:latin typeface="Times New Roman" panose="02020603050405020304" pitchFamily="18" charset="0"/>
                <a:cs typeface="Times New Roman" panose="02020603050405020304" pitchFamily="18" charset="0"/>
              </a:rPr>
              <a:t>We can create positive change by communicating because it creates a relationship and emotional engagement. </a:t>
            </a:r>
          </a:p>
          <a:p>
            <a:pPr defTabSz="949478">
              <a:defRPr/>
            </a:pPr>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hlinkClick r:id="rId3" tooltip="https://blog.gvsig.org/2015/11/06/11gvsig-code-sprint-2/"/>
              </a:rPr>
              <a:t>This Photo</a:t>
            </a:r>
            <a:r>
              <a:rPr lang="en-US" dirty="0">
                <a:latin typeface="Times New Roman" panose="02020603050405020304" pitchFamily="18" charset="0"/>
                <a:cs typeface="Times New Roman" panose="02020603050405020304" pitchFamily="18" charset="0"/>
              </a:rPr>
              <a:t> by Unknown Author is licensed under </a:t>
            </a:r>
            <a:r>
              <a:rPr lang="en-US" dirty="0">
                <a:latin typeface="Times New Roman" panose="02020603050405020304" pitchFamily="18" charset="0"/>
                <a:cs typeface="Times New Roman" panose="02020603050405020304" pitchFamily="18" charset="0"/>
                <a:hlinkClick r:id="rId4" tooltip="https://creativecommons.org/licenses/by-nd/3.0/"/>
              </a:rPr>
              <a:t>CC BY-ND</a:t>
            </a:r>
            <a:endParaRPr lang="en-US" dirty="0">
              <a:latin typeface="Times New Roman" panose="02020603050405020304" pitchFamily="18" charset="0"/>
              <a:cs typeface="Times New Roman" panose="02020603050405020304" pitchFamily="18" charset="0"/>
            </a:endParaRPr>
          </a:p>
          <a:p>
            <a:pPr defTabSz="949478">
              <a:defRPr/>
            </a:pPr>
            <a:endParaRPr lang="en-US" dirty="0"/>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12</a:t>
            </a:fld>
            <a:endParaRPr lang="en-CA">
              <a:solidFill>
                <a:prstClr val="black"/>
              </a:solidFill>
              <a:latin typeface="Calibri" panose="020F0502020204030204"/>
            </a:endParaRPr>
          </a:p>
        </p:txBody>
      </p:sp>
    </p:spTree>
    <p:extLst>
      <p:ext uri="{BB962C8B-B14F-4D97-AF65-F5344CB8AC3E}">
        <p14:creationId xmlns:p14="http://schemas.microsoft.com/office/powerpoint/2010/main" val="2613984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Marilyn, Lisa, Anita, Sr. Susan and Maria have developed a Member’s Communication Guide to help increase the effectiveness of our communication. This Guide was created after surveying 1364 members and has been reviewed by 22 members in seven focus groups. The final product is almost ready for launching.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addition, the group was tasked with improving, streamlining, and expediting internal and external communications. They developed a Communication Process Improvement Recommendations document which was reviewed by 14 executive members in three focus groups. These recommendations will be sent to national for consideration.</a:t>
            </a:r>
          </a:p>
          <a:p>
            <a:pPr algn="just"/>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A5EAE-5067-4EE0-BDDE-DC952B55085A}" type="slidenum">
              <a:rPr lang="en-CA" smtClean="0"/>
              <a:t>13</a:t>
            </a:fld>
            <a:endParaRPr lang="en-CA" dirty="0"/>
          </a:p>
        </p:txBody>
      </p:sp>
    </p:spTree>
    <p:extLst>
      <p:ext uri="{BB962C8B-B14F-4D97-AF65-F5344CB8AC3E}">
        <p14:creationId xmlns:p14="http://schemas.microsoft.com/office/powerpoint/2010/main" val="20815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a:t>
            </a:r>
            <a:r>
              <a:rPr lang="en-US" i="0" dirty="0">
                <a:latin typeface="Times New Roman" panose="02020603050405020304" pitchFamily="18" charset="0"/>
                <a:cs typeface="Times New Roman" panose="02020603050405020304" pitchFamily="18" charset="0"/>
              </a:rPr>
              <a:t>Who Me? A Leader?” </a:t>
            </a:r>
            <a:r>
              <a:rPr lang="en-US" dirty="0">
                <a:latin typeface="Times New Roman" panose="02020603050405020304" pitchFamily="18" charset="0"/>
                <a:cs typeface="Times New Roman" panose="02020603050405020304" pitchFamily="18" charset="0"/>
              </a:rPr>
              <a:t>webinar, we shared leadership qualities and discussed the misconceptions and fears of leadership. Based on </a:t>
            </a:r>
            <a:r>
              <a:rPr lang="en-US" i="1" dirty="0">
                <a:latin typeface="Times New Roman" panose="02020603050405020304" pitchFamily="18" charset="0"/>
                <a:cs typeface="Times New Roman" panose="02020603050405020304" pitchFamily="18" charset="0"/>
              </a:rPr>
              <a:t>The Joy of Leadership</a:t>
            </a:r>
            <a:r>
              <a:rPr lang="en-US" i="0" dirty="0">
                <a:latin typeface="Times New Roman" panose="02020603050405020304" pitchFamily="18" charset="0"/>
                <a:cs typeface="Times New Roman" panose="02020603050405020304" pitchFamily="18" charset="0"/>
              </a:rPr>
              <a:t> resource, the training and development using technology working group created a five-part workshop that will help to encourage members to take on leadership roles.</a:t>
            </a:r>
          </a:p>
          <a:p>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These are just a few of the resources that have been created – there are many other workshops on the national website that will help you lead.</a:t>
            </a:r>
          </a:p>
        </p:txBody>
      </p:sp>
      <p:sp>
        <p:nvSpPr>
          <p:cNvPr id="4" name="Slide Number Placeholder 3"/>
          <p:cNvSpPr>
            <a:spLocks noGrp="1"/>
          </p:cNvSpPr>
          <p:nvPr>
            <p:ph type="sldNum" sz="quarter" idx="5"/>
          </p:nvPr>
        </p:nvSpPr>
        <p:spPr/>
        <p:txBody>
          <a:bodyPr/>
          <a:lstStyle/>
          <a:p>
            <a:pPr defTabSz="474739">
              <a:defRPr/>
            </a:pPr>
            <a:fld id="{596C7B40-604A-4EA7-9A9E-B4ED956FC501}" type="slidenum">
              <a:rPr lang="en-CA">
                <a:solidFill>
                  <a:prstClr val="black"/>
                </a:solidFill>
                <a:latin typeface="Calibri" panose="020F0502020204030204"/>
              </a:rPr>
              <a:pPr defTabSz="474739">
                <a:defRPr/>
              </a:pPr>
              <a:t>14</a:t>
            </a:fld>
            <a:endParaRPr lang="en-CA">
              <a:solidFill>
                <a:prstClr val="black"/>
              </a:solidFill>
              <a:latin typeface="Calibri" panose="020F0502020204030204"/>
            </a:endParaRPr>
          </a:p>
        </p:txBody>
      </p:sp>
    </p:spTree>
    <p:extLst>
      <p:ext uri="{BB962C8B-B14F-4D97-AF65-F5344CB8AC3E}">
        <p14:creationId xmlns:p14="http://schemas.microsoft.com/office/powerpoint/2010/main" val="105621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Leadership in the League is all about helping others move in a unified direction that builds upon their strengths and capabilities to bring about a better world. Creating positive change can be accomplished if we respond to our baptismal call to discipleship. Christ sent us forth as leaders and we respond by being one!</a:t>
            </a:r>
          </a:p>
          <a:p>
            <a:pPr defTabSz="949478">
              <a:defRPr/>
            </a:pPr>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This is photo of leaders was taken by </a:t>
            </a:r>
            <a:r>
              <a:rPr lang="en-US" dirty="0" err="1">
                <a:latin typeface="Times New Roman" panose="02020603050405020304" pitchFamily="18" charset="0"/>
                <a:cs typeface="Times New Roman" panose="02020603050405020304" pitchFamily="18" charset="0"/>
              </a:rPr>
              <a:t>Bil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Gowens</a:t>
            </a:r>
            <a:r>
              <a:rPr lang="en-US" dirty="0">
                <a:latin typeface="Times New Roman" panose="02020603050405020304" pitchFamily="18" charset="0"/>
                <a:cs typeface="Times New Roman" panose="02020603050405020304" pitchFamily="18" charset="0"/>
              </a:rPr>
              <a:t> at our 2022 national convention.</a:t>
            </a:r>
          </a:p>
        </p:txBody>
      </p:sp>
      <p:sp>
        <p:nvSpPr>
          <p:cNvPr id="4" name="Slide Number Placeholder 3"/>
          <p:cNvSpPr>
            <a:spLocks noGrp="1"/>
          </p:cNvSpPr>
          <p:nvPr>
            <p:ph type="sldNum" sz="quarter" idx="5"/>
          </p:nvPr>
        </p:nvSpPr>
        <p:spPr/>
        <p:txBody>
          <a:bodyPr/>
          <a:lstStyle/>
          <a:p>
            <a:pPr defTabSz="474739">
              <a:defRPr/>
            </a:pPr>
            <a:fld id="{596C7B40-604A-4EA7-9A9E-B4ED956FC501}" type="slidenum">
              <a:rPr lang="en-CA">
                <a:solidFill>
                  <a:prstClr val="black"/>
                </a:solidFill>
                <a:latin typeface="Calibri" panose="020F0502020204030204"/>
              </a:rPr>
              <a:pPr defTabSz="474739">
                <a:defRPr/>
              </a:pPr>
              <a:t>15</a:t>
            </a:fld>
            <a:endParaRPr lang="en-CA">
              <a:solidFill>
                <a:prstClr val="black"/>
              </a:solidFill>
              <a:latin typeface="Calibri" panose="020F0502020204030204"/>
            </a:endParaRPr>
          </a:p>
        </p:txBody>
      </p:sp>
    </p:spTree>
    <p:extLst>
      <p:ext uri="{BB962C8B-B14F-4D97-AF65-F5344CB8AC3E}">
        <p14:creationId xmlns:p14="http://schemas.microsoft.com/office/powerpoint/2010/main" val="409480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Now that we have established the importance of training, communication and leadership and highlighted some of the resources that have been developed to help you, let’s talk about how we can inspire others.</a:t>
            </a:r>
          </a:p>
          <a:p>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(Image Source: PowerPoint Stock image)</a:t>
            </a:r>
          </a:p>
          <a:p>
            <a:endParaRPr lang="en-US" dirty="0"/>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16</a:t>
            </a:fld>
            <a:endParaRPr lang="en-CA">
              <a:solidFill>
                <a:prstClr val="black"/>
              </a:solidFill>
              <a:latin typeface="Calibri" panose="020F0502020204030204"/>
            </a:endParaRPr>
          </a:p>
        </p:txBody>
      </p:sp>
    </p:spTree>
    <p:extLst>
      <p:ext uri="{BB962C8B-B14F-4D97-AF65-F5344CB8AC3E}">
        <p14:creationId xmlns:p14="http://schemas.microsoft.com/office/powerpoint/2010/main" val="293892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Marketing working group worked with Clark Marketing Communications to develop the many resources that are available for you on the </a:t>
            </a:r>
            <a:r>
              <a:rPr lang="en-US" i="1" dirty="0">
                <a:latin typeface="Times New Roman" panose="02020603050405020304" pitchFamily="18" charset="0"/>
                <a:cs typeface="Times New Roman" panose="02020603050405020304" pitchFamily="18" charset="0"/>
              </a:rPr>
              <a:t>Inspire and Resources </a:t>
            </a:r>
            <a:r>
              <a:rPr lang="en-US" i="0" dirty="0">
                <a:latin typeface="Times New Roman" panose="02020603050405020304" pitchFamily="18" charset="0"/>
                <a:cs typeface="Times New Roman" panose="02020603050405020304" pitchFamily="18" charset="0"/>
              </a:rPr>
              <a:t>sections</a:t>
            </a:r>
            <a:r>
              <a:rPr lang="en-US" dirty="0">
                <a:latin typeface="Times New Roman" panose="02020603050405020304" pitchFamily="18" charset="0"/>
                <a:cs typeface="Times New Roman" panose="02020603050405020304" pitchFamily="18" charset="0"/>
              </a:rPr>
              <a:t> of the national website.</a:t>
            </a:r>
          </a:p>
        </p:txBody>
      </p:sp>
      <p:sp>
        <p:nvSpPr>
          <p:cNvPr id="4" name="Slide Number Placeholder 3"/>
          <p:cNvSpPr>
            <a:spLocks noGrp="1"/>
          </p:cNvSpPr>
          <p:nvPr>
            <p:ph type="sldNum" sz="quarter" idx="5"/>
          </p:nvPr>
        </p:nvSpPr>
        <p:spPr/>
        <p:txBody>
          <a:bodyPr/>
          <a:lstStyle/>
          <a:p>
            <a:fld id="{EE0A5EAE-5067-4EE0-BDDE-DC952B55085A}" type="slidenum">
              <a:rPr lang="en-CA" smtClean="0"/>
              <a:t>17</a:t>
            </a:fld>
            <a:endParaRPr lang="en-CA" dirty="0"/>
          </a:p>
        </p:txBody>
      </p:sp>
    </p:spTree>
    <p:extLst>
      <p:ext uri="{BB962C8B-B14F-4D97-AF65-F5344CB8AC3E}">
        <p14:creationId xmlns:p14="http://schemas.microsoft.com/office/powerpoint/2010/main" val="175975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pPr marL="178027" indent="-178027">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developed stories that celebrated our first 100 years. </a:t>
            </a:r>
            <a:r>
              <a:rPr lang="en-US" b="1" dirty="0">
                <a:latin typeface="Times New Roman" panose="02020603050405020304" pitchFamily="18" charset="0"/>
                <a:cs typeface="Times New Roman" panose="02020603050405020304" pitchFamily="18" charset="0"/>
              </a:rPr>
              <a:t>(click)</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Members were inspired to use social media to share why they are members. </a:t>
            </a:r>
            <a:r>
              <a:rPr lang="en-US" b="1" dirty="0">
                <a:latin typeface="Times New Roman" panose="02020603050405020304" pitchFamily="18" charset="0"/>
                <a:cs typeface="Times New Roman" panose="02020603050405020304" pitchFamily="18" charset="0"/>
              </a:rPr>
              <a:t>(click)</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We developed vignettes that talked about the many ways we effect change. </a:t>
            </a:r>
            <a:r>
              <a:rPr lang="en-US" b="1" dirty="0">
                <a:latin typeface="Times New Roman" panose="02020603050405020304" pitchFamily="18" charset="0"/>
                <a:cs typeface="Times New Roman" panose="02020603050405020304" pitchFamily="18" charset="0"/>
              </a:rPr>
              <a:t>(click)</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We showcased our national sisterhood. </a:t>
            </a:r>
            <a:r>
              <a:rPr lang="en-US" b="1" dirty="0">
                <a:latin typeface="Times New Roman" panose="02020603050405020304" pitchFamily="18" charset="0"/>
                <a:cs typeface="Times New Roman" panose="02020603050405020304" pitchFamily="18" charset="0"/>
              </a:rPr>
              <a:t>(click)</a:t>
            </a:r>
          </a:p>
          <a:p>
            <a:pPr marL="178027" indent="-178027">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Since the CWL means many things to people, we created 52 talking points to start the conversation.</a:t>
            </a:r>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18</a:t>
            </a:fld>
            <a:endParaRPr lang="en-CA">
              <a:solidFill>
                <a:prstClr val="black"/>
              </a:solidFill>
              <a:latin typeface="Calibri" panose="020F0502020204030204"/>
            </a:endParaRPr>
          </a:p>
        </p:txBody>
      </p:sp>
    </p:spTree>
    <p:extLst>
      <p:ext uri="{BB962C8B-B14F-4D97-AF65-F5344CB8AC3E}">
        <p14:creationId xmlns:p14="http://schemas.microsoft.com/office/powerpoint/2010/main" val="40601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solidFill>
                  <a:srgbClr val="222222"/>
                </a:solidFill>
                <a:latin typeface="Times New Roman" panose="02020603050405020304" pitchFamily="18" charset="0"/>
                <a:cs typeface="Times New Roman" panose="02020603050405020304" pitchFamily="18" charset="0"/>
              </a:rPr>
              <a:t>Christa:</a:t>
            </a:r>
          </a:p>
          <a:p>
            <a:pPr defTabSz="949478">
              <a:defRPr/>
            </a:pPr>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All the resources have been created for you. I encourage you to use them to inspire others. Show the vignettes at meetings or at special parish presentations. The words are great conversation starters. Put one in each week’s parish bulletins or monthly newsletter. </a:t>
            </a:r>
          </a:p>
          <a:p>
            <a:endParaRPr lang="en-US" dirty="0"/>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19</a:t>
            </a:fld>
            <a:endParaRPr lang="en-CA">
              <a:solidFill>
                <a:prstClr val="black"/>
              </a:solidFill>
              <a:latin typeface="Calibri" panose="020F0502020204030204"/>
            </a:endParaRPr>
          </a:p>
        </p:txBody>
      </p:sp>
    </p:spTree>
    <p:extLst>
      <p:ext uri="{BB962C8B-B14F-4D97-AF65-F5344CB8AC3E}">
        <p14:creationId xmlns:p14="http://schemas.microsoft.com/office/powerpoint/2010/main" val="218058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Shari:</a:t>
            </a:r>
          </a:p>
          <a:p>
            <a:r>
              <a:rPr lang="en-CA" dirty="0">
                <a:latin typeface="Times New Roman" panose="02020603050405020304" pitchFamily="18" charset="0"/>
                <a:cs typeface="Times New Roman" panose="02020603050405020304" pitchFamily="18" charset="0"/>
              </a:rPr>
              <a:t>I have had the distinct fortune to be the liaison between the national executive/board and the implementation committee and working groups for the last two years.</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As liaison, I tried to attend as many working group sessions as possible, all done online, and the implementation committee meetings as well, which were also attended by National President Fran Lucas, Executive Director Kim Scammell, Project Coordinator Kerri Sylvester as well as the three leads who will be introduced in a minute.</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It is hard to believe, at least for me, that five years of strategic planning have elapsed! And plans are being made for the implementation and future mission.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666744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 what’s planned? Marie-Claire, Belinda and Diane have started to develop a protocol to evaluate spiritual programs.</a:t>
            </a: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29939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 Denise, Linda, Liz and Joan of the recruit parish leaders working group have formed to develop a guide to help recruit parish leaders.</a:t>
            </a: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153090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222222"/>
                </a:solidFill>
                <a:latin typeface="Times New Roman" panose="02020603050405020304" pitchFamily="18" charset="0"/>
                <a:cs typeface="Times New Roman" panose="02020603050405020304" pitchFamily="18" charset="0"/>
              </a:rPr>
              <a:t>Christa:</a:t>
            </a:r>
          </a:p>
          <a:p>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So, how can we create positive change? </a:t>
            </a:r>
            <a:r>
              <a:rPr lang="en-US" b="1" dirty="0">
                <a:latin typeface="Times New Roman" panose="02020603050405020304" pitchFamily="18" charset="0"/>
                <a:cs typeface="Times New Roman" panose="02020603050405020304" pitchFamily="18" charset="0"/>
              </a:rPr>
              <a:t>(click)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believe we can! </a:t>
            </a:r>
            <a:r>
              <a:rPr lang="en-US" b="1" dirty="0">
                <a:latin typeface="Times New Roman" panose="02020603050405020304" pitchFamily="18" charset="0"/>
                <a:cs typeface="Times New Roman" panose="02020603050405020304" pitchFamily="18" charset="0"/>
              </a:rPr>
              <a:t>(click)</a:t>
            </a:r>
          </a:p>
          <a:p>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We have our faith to guide us and the support of more than 60,000 sisters to walk with us. </a:t>
            </a:r>
            <a:r>
              <a:rPr lang="en-US" b="1" dirty="0">
                <a:latin typeface="Times New Roman" panose="02020603050405020304" pitchFamily="18" charset="0"/>
                <a:cs typeface="Times New Roman" panose="02020603050405020304" pitchFamily="18" charset="0"/>
              </a:rPr>
              <a:t>(click)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we use the many resources that are at our fingertips to train, communicate, lead, and inspire, we will create the positive changes that will position us for the next 100 years.</a:t>
            </a:r>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22</a:t>
            </a:fld>
            <a:endParaRPr lang="en-CA">
              <a:solidFill>
                <a:prstClr val="black"/>
              </a:solidFill>
              <a:latin typeface="Calibri" panose="020F0502020204030204"/>
            </a:endParaRPr>
          </a:p>
        </p:txBody>
      </p:sp>
    </p:spTree>
    <p:extLst>
      <p:ext uri="{BB962C8B-B14F-4D97-AF65-F5344CB8AC3E}">
        <p14:creationId xmlns:p14="http://schemas.microsoft.com/office/powerpoint/2010/main" val="324417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solidFill>
                  <a:srgbClr val="222222"/>
                </a:solidFill>
                <a:latin typeface="Times New Roman" panose="02020603050405020304" pitchFamily="18" charset="0"/>
                <a:cs typeface="Times New Roman" panose="02020603050405020304" pitchFamily="18" charset="0"/>
              </a:rPr>
              <a:t>Christa:</a:t>
            </a:r>
          </a:p>
          <a:p>
            <a:pPr defTabSz="949478">
              <a:defRPr/>
            </a:pPr>
            <a:endParaRPr lang="en-US" dirty="0">
              <a:latin typeface="Times New Roman" panose="02020603050405020304" pitchFamily="18" charset="0"/>
              <a:cs typeface="Times New Roman" panose="02020603050405020304" pitchFamily="18" charset="0"/>
            </a:endParaRPr>
          </a:p>
          <a:p>
            <a:pPr defTabSz="949478">
              <a:defRPr/>
            </a:pPr>
            <a:r>
              <a:rPr lang="en-US" dirty="0">
                <a:latin typeface="Times New Roman" panose="02020603050405020304" pitchFamily="18" charset="0"/>
                <a:cs typeface="Times New Roman" panose="02020603050405020304" pitchFamily="18" charset="0"/>
              </a:rPr>
              <a:t>And… Use your Superpower!</a:t>
            </a:r>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23</a:t>
            </a:fld>
            <a:endParaRPr lang="en-CA">
              <a:solidFill>
                <a:prstClr val="black"/>
              </a:solidFill>
              <a:latin typeface="Calibri" panose="020F0502020204030204"/>
            </a:endParaRPr>
          </a:p>
        </p:txBody>
      </p:sp>
    </p:spTree>
    <p:extLst>
      <p:ext uri="{BB962C8B-B14F-4D97-AF65-F5344CB8AC3E}">
        <p14:creationId xmlns:p14="http://schemas.microsoft.com/office/powerpoint/2010/main" val="5083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Thank you!</a:t>
            </a:r>
          </a:p>
        </p:txBody>
      </p:sp>
      <p:sp>
        <p:nvSpPr>
          <p:cNvPr id="4" name="Slide Number Placeholder 3"/>
          <p:cNvSpPr>
            <a:spLocks noGrp="1"/>
          </p:cNvSpPr>
          <p:nvPr>
            <p:ph type="sldNum" sz="quarter" idx="5"/>
          </p:nvPr>
        </p:nvSpPr>
        <p:spPr/>
        <p:txBody>
          <a:bodyPr/>
          <a:lstStyle/>
          <a:p>
            <a:pPr defTabSz="465887">
              <a:defRPr/>
            </a:pPr>
            <a:fld id="{4B725628-3A68-42F4-BA86-981817953149}" type="slidenum">
              <a:rPr lang="en-US">
                <a:solidFill>
                  <a:prstClr val="black"/>
                </a:solidFill>
                <a:latin typeface="Calibri" panose="020F0502020204030204"/>
              </a:rPr>
              <a:pPr defTabSz="465887">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4435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25b0801099_0_12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25b0801099_0_12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CA" b="1" dirty="0">
                <a:latin typeface="Times New Roman" panose="02020603050405020304" pitchFamily="18" charset="0"/>
                <a:cs typeface="Times New Roman" panose="02020603050405020304" pitchFamily="18" charset="0"/>
              </a:rPr>
              <a:t>Sr. Susan:</a:t>
            </a:r>
          </a:p>
          <a:p>
            <a:pPr defTabSz="931774">
              <a:defRPr/>
            </a:pPr>
            <a:endParaRPr lang="en-CA" b="1" dirty="0">
              <a:latin typeface="Times New Roman" panose="02020603050405020304" pitchFamily="18" charset="0"/>
              <a:cs typeface="Times New Roman" panose="02020603050405020304" pitchFamily="18" charset="0"/>
            </a:endParaRPr>
          </a:p>
          <a:p>
            <a:pPr defTabSz="931774">
              <a:defRPr/>
            </a:pPr>
            <a:r>
              <a:rPr lang="en-CA" dirty="0">
                <a:latin typeface="Times New Roman" panose="02020603050405020304" pitchFamily="18" charset="0"/>
                <a:cs typeface="Times New Roman" panose="02020603050405020304" pitchFamily="18" charset="0"/>
              </a:rPr>
              <a:t>Thank you Christa</a:t>
            </a:r>
            <a:r>
              <a:rPr lang="en-CA" dirty="0"/>
              <a:t>.</a:t>
            </a: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latin typeface="Times New Roman" panose="02020603050405020304" pitchFamily="18" charset="0"/>
                <a:cs typeface="Times New Roman" panose="02020603050405020304" pitchFamily="18" charset="0"/>
              </a:rPr>
              <a:t>Sr. Susan:</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women of the advocacy working group, Margot, Sylvia, Glenda and Diane are thrilled to have their long-awaited workshops available on the national website for anyone to download. With the new executive structures now being implemented across the League, there is a concern being voiced that we have lost our focus on resolutions that have made us such a distinctive, faith-based and action-oriented organization.</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By the end of my presentation, I hope to not only dispel this concern, but help members recognize that with the implementation of the strategic plan and the strategies of Goal 2, this work has been highlighted with new resources available to encourage our members in their advocacy and government collaboration work.</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E0A5EAE-5067-4EE0-BDDE-DC952B55085A}" type="slidenum">
              <a:rPr lang="en-CA" smtClean="0"/>
              <a:t>26</a:t>
            </a:fld>
            <a:endParaRPr lang="en-CA" dirty="0"/>
          </a:p>
        </p:txBody>
      </p:sp>
    </p:spTree>
    <p:extLst>
      <p:ext uri="{BB962C8B-B14F-4D97-AF65-F5344CB8AC3E}">
        <p14:creationId xmlns:p14="http://schemas.microsoft.com/office/powerpoint/2010/main" val="1902375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spcAft>
                <a:spcPts val="794"/>
              </a:spcAft>
              <a:defRPr/>
            </a:pPr>
            <a:r>
              <a:rPr lang="en-US" b="1" dirty="0">
                <a:latin typeface="Times New Roman" panose="02020603050405020304" pitchFamily="18" charset="0"/>
                <a:cs typeface="Times New Roman" panose="02020603050405020304" pitchFamily="18" charset="0"/>
              </a:rPr>
              <a:t>Sr. Susan:</a:t>
            </a:r>
          </a:p>
          <a:p>
            <a:pPr algn="just">
              <a:spcAft>
                <a:spcPts val="794"/>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challenge of both the Old and New Testament is to reach out to the poor and to practice justice. This is a </a:t>
            </a:r>
            <a:r>
              <a:rPr lang="en-US"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non-negotiable mandate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given to every Christian, just as non-negotiable as is the mandate to keep the commandments.</a:t>
            </a:r>
          </a:p>
          <a:p>
            <a:pPr algn="just">
              <a:spcAft>
                <a:spcPts val="794"/>
              </a:spcAft>
            </a:pPr>
            <a:endParaRPr lang="en-CA"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94"/>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great Jewish prophets coined this mantra: “</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quality of your faith will be judged by the quality of justice in the land; and the quality of justice in the land will always be judged by how “widows, orphans, and strangers” are doing. (Matthew 25</a:t>
            </a:r>
            <a:r>
              <a:rPr lang="en-C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794"/>
              </a:spcAft>
            </a:pPr>
            <a:endParaRPr lang="en-CA" i="1" dirty="0">
              <a:latin typeface="Times New Roman" panose="02020603050405020304" pitchFamily="18" charset="0"/>
              <a:ea typeface="Calibri" panose="020F0502020204030204" pitchFamily="34" charset="0"/>
              <a:cs typeface="Times New Roman" panose="02020603050405020304" pitchFamily="18" charset="0"/>
            </a:endParaRPr>
          </a:p>
          <a:p>
            <a:pPr algn="just" defTabSz="967518">
              <a:spcAft>
                <a:spcPts val="794"/>
              </a:spcAft>
              <a:defRP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the words of Fr. Ron Rolheiser, “Jesus not only ratifies this; he deepens it further by stating that his very presence and person </a:t>
            </a:r>
            <a:r>
              <a:rPr lang="en-US"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are in the poor</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Whatsoever you do to the least, you do to me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(Matthew 25).</a:t>
            </a:r>
          </a:p>
          <a:p>
            <a:pPr algn="just" defTabSz="967518">
              <a:spcAft>
                <a:spcPts val="794"/>
              </a:spcAft>
              <a:defRP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 those of you who like numbers, consider these - In the New Testament:</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pPr marL="786108" lvl="1" indent="-302349" algn="just">
              <a:spcAft>
                <a:spcPts val="794"/>
              </a:spcAft>
              <a:buFont typeface="Courier New" panose="02070309020205020404" pitchFamily="49" charset="0"/>
              <a:buChar char="o"/>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One in every ten lines is a challenge to us to reach out to the poor.</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pPr marL="786108" lvl="1" indent="-302349" algn="just">
              <a:spcAft>
                <a:spcPts val="794"/>
              </a:spcAft>
              <a:buFont typeface="Courier New" panose="02070309020205020404" pitchFamily="49" charset="0"/>
              <a:buChar char="o"/>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the Gospel of Luke, this challenge is in every 6</a:t>
            </a:r>
            <a:r>
              <a:rPr lang="en-US"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line.</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pPr marL="786108" lvl="1" indent="-302349" algn="just">
              <a:spcAft>
                <a:spcPts val="794"/>
              </a:spcAft>
              <a:buFont typeface="Courier New" panose="02070309020205020404" pitchFamily="49" charset="0"/>
              <a:buChar char="o"/>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the Letter of James, this challenge is in every 5</a:t>
            </a:r>
            <a:r>
              <a:rPr lang="en-US"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line.”</a:t>
            </a:r>
          </a:p>
          <a:p>
            <a:pPr marL="786108" lvl="1" indent="-302349" algn="just">
              <a:spcAft>
                <a:spcPts val="794"/>
              </a:spcAft>
              <a:buFont typeface="Courier New" panose="02070309020205020404" pitchFamily="49" charset="0"/>
              <a:buChar char="o"/>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6559" lvl="0" indent="0" algn="just">
              <a:spcAft>
                <a:spcPts val="794"/>
              </a:spcAft>
              <a:buFontTx/>
              <a:buNone/>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CA" i="1" dirty="0">
                <a:latin typeface="Times New Roman" panose="02020603050405020304" pitchFamily="18" charset="0"/>
                <a:cs typeface="Times New Roman" panose="02020603050405020304" pitchFamily="18" charset="0"/>
              </a:rPr>
              <a:t>Source: Ron Rolheiser OMI Star of the North Retreat, December 2022)</a:t>
            </a:r>
          </a:p>
        </p:txBody>
      </p:sp>
      <p:sp>
        <p:nvSpPr>
          <p:cNvPr id="4" name="Slide Number Placeholder 3"/>
          <p:cNvSpPr>
            <a:spLocks noGrp="1"/>
          </p:cNvSpPr>
          <p:nvPr>
            <p:ph type="sldNum" sz="quarter" idx="5"/>
          </p:nvPr>
        </p:nvSpPr>
        <p:spPr/>
        <p:txBody>
          <a:bodyPr/>
          <a:lstStyle/>
          <a:p>
            <a:fld id="{FC58D009-9F72-4D96-819F-C10F551322C4}" type="slidenum">
              <a:rPr lang="en-CA" smtClean="0"/>
              <a:t>27</a:t>
            </a:fld>
            <a:endParaRPr lang="en-CA"/>
          </a:p>
        </p:txBody>
      </p:sp>
    </p:spTree>
    <p:extLst>
      <p:ext uri="{BB962C8B-B14F-4D97-AF65-F5344CB8AC3E}">
        <p14:creationId xmlns:p14="http://schemas.microsoft.com/office/powerpoint/2010/main" val="64121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Times New Roman" panose="02020603050405020304" pitchFamily="18" charset="0"/>
                <a:cs typeface="Times New Roman" panose="02020603050405020304" pitchFamily="18" charset="0"/>
              </a:rPr>
              <a:t>Sr. Susan:</a:t>
            </a:r>
          </a:p>
          <a:p>
            <a:endParaRPr lang="en-CA"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Times New Roman" panose="02020603050405020304" pitchFamily="18" charset="0"/>
                <a:cs typeface="Times New Roman" panose="02020603050405020304" pitchFamily="18" charset="0"/>
              </a:rPr>
              <a:t>We advocate using the key principles of Catholic social teaching which are: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Life and Dignity of the Human Person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The Call to Family, Community, and Participation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Rights and Responsibilities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Options for the Poor and Vulnerable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Dignity of Work and the Rights of Workers </a:t>
            </a:r>
            <a:r>
              <a:rPr lang="en-CA" b="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Times New Roman" panose="02020603050405020304" pitchFamily="18" charset="0"/>
                <a:cs typeface="Times New Roman" panose="02020603050405020304" pitchFamily="18" charset="0"/>
              </a:rPr>
              <a:t>Solidarity – Community and the Common Good and </a:t>
            </a:r>
            <a:r>
              <a:rPr lang="en-CA" b="1" dirty="0">
                <a:latin typeface="Times New Roman" panose="02020603050405020304" pitchFamily="18" charset="0"/>
                <a:cs typeface="Times New Roman" panose="02020603050405020304" pitchFamily="18" charset="0"/>
              </a:rPr>
              <a:t>(click)</a:t>
            </a:r>
          </a:p>
          <a:p>
            <a:pPr marL="171450" indent="-171450" defTabSz="931774">
              <a:buFont typeface="Arial" panose="020B0604020202020204" pitchFamily="34" charset="0"/>
              <a:buChar char="•"/>
              <a:defRPr/>
            </a:pPr>
            <a:r>
              <a:rPr lang="en-CA" dirty="0">
                <a:latin typeface="Times New Roman" panose="02020603050405020304" pitchFamily="18" charset="0"/>
                <a:cs typeface="Times New Roman" panose="02020603050405020304" pitchFamily="18" charset="0"/>
              </a:rPr>
              <a:t>Care for God’s Creation</a:t>
            </a: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49478">
              <a:defRPr/>
            </a:pPr>
            <a:fld id="{EC1CBFF8-50E5-4B52-92CF-8AADF7007524}" type="slidenum">
              <a:rPr lang="en-CA">
                <a:solidFill>
                  <a:prstClr val="black"/>
                </a:solidFill>
                <a:latin typeface="Calibri" panose="020F0502020204030204"/>
              </a:rPr>
              <a:pPr defTabSz="949478">
                <a:defRPr/>
              </a:pPr>
              <a:t>28</a:t>
            </a:fld>
            <a:endParaRPr lang="en-CA">
              <a:solidFill>
                <a:prstClr val="black"/>
              </a:solidFill>
              <a:latin typeface="Calibri" panose="020F0502020204030204"/>
            </a:endParaRPr>
          </a:p>
        </p:txBody>
      </p:sp>
    </p:spTree>
    <p:extLst>
      <p:ext uri="{BB962C8B-B14F-4D97-AF65-F5344CB8AC3E}">
        <p14:creationId xmlns:p14="http://schemas.microsoft.com/office/powerpoint/2010/main" val="2108749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defRPr/>
            </a:pPr>
            <a:r>
              <a:rPr lang="en-US" b="1" dirty="0">
                <a:latin typeface="Times New Roman" panose="02020603050405020304" pitchFamily="18" charset="0"/>
                <a:cs typeface="Times New Roman" panose="02020603050405020304" pitchFamily="18" charset="0"/>
              </a:rPr>
              <a:t>Sr. Susan:</a:t>
            </a: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Social justice is foundational to our baptism—it is one of the pillars of the church and our faith. In the words of the </a:t>
            </a:r>
            <a:r>
              <a:rPr lang="en-US" i="1" dirty="0">
                <a:solidFill>
                  <a:schemeClr val="tx1"/>
                </a:solidFill>
                <a:latin typeface="Times New Roman" panose="02020603050405020304" pitchFamily="18" charset="0"/>
                <a:cs typeface="Times New Roman" panose="02020603050405020304" pitchFamily="18" charset="0"/>
              </a:rPr>
              <a:t>Catechism of the Catholic Church</a:t>
            </a:r>
            <a:r>
              <a:rPr lang="en-US" dirty="0">
                <a:solidFill>
                  <a:schemeClr val="tx1"/>
                </a:solidFill>
                <a:latin typeface="Times New Roman" panose="02020603050405020304" pitchFamily="18" charset="0"/>
                <a:cs typeface="Times New Roman" panose="02020603050405020304" pitchFamily="18" charset="0"/>
              </a:rPr>
              <a:t>, “Holy Baptism is the basis of the whole Christian life, the gateway to life in the Spirit… and the door which gives access to the other sacraments. ...We become members of Christ, are incorporated into the Church and made sharers in her mission” (1213).</a:t>
            </a:r>
          </a:p>
          <a:p>
            <a:pPr algn="just"/>
            <a:endParaRPr lang="en-US" b="1"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In her book titled “</a:t>
            </a:r>
            <a:r>
              <a:rPr lang="en-US" i="1" dirty="0">
                <a:solidFill>
                  <a:schemeClr val="tx1"/>
                </a:solidFill>
                <a:latin typeface="Times New Roman" panose="02020603050405020304" pitchFamily="18" charset="0"/>
                <a:cs typeface="Times New Roman" panose="02020603050405020304" pitchFamily="18" charset="0"/>
              </a:rPr>
              <a:t>Walking Together: A Primer on the New Synodality</a:t>
            </a:r>
            <a:r>
              <a:rPr lang="en-US" dirty="0">
                <a:solidFill>
                  <a:schemeClr val="tx1"/>
                </a:solidFill>
                <a:latin typeface="Times New Roman" panose="02020603050405020304" pitchFamily="18" charset="0"/>
                <a:cs typeface="Times New Roman" panose="02020603050405020304" pitchFamily="18" charset="0"/>
              </a:rPr>
              <a:t>”, Moira McQueen states that “It is this baptism that Pope Francis has explained that allows us to walk together, “as befits [our] common baptism as members of the People of God in shaping the future Church… </a:t>
            </a:r>
            <a:r>
              <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Walking together is a way for lay people to further their baptismal mission through joining the ordained in the discernment gifted by the Spirit to all the baptized”.</a:t>
            </a: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74739">
              <a:defRPr/>
            </a:pPr>
            <a:fld id="{596C7B40-604A-4EA7-9A9E-B4ED956FC501}" type="slidenum">
              <a:rPr lang="en-CA">
                <a:solidFill>
                  <a:prstClr val="black"/>
                </a:solidFill>
                <a:latin typeface="Calibri" panose="020F0502020204030204"/>
              </a:rPr>
              <a:pPr defTabSz="474739">
                <a:defRPr/>
              </a:pPr>
              <a:t>29</a:t>
            </a:fld>
            <a:endParaRPr lang="en-CA">
              <a:solidFill>
                <a:prstClr val="black"/>
              </a:solidFill>
              <a:latin typeface="Calibri" panose="020F0502020204030204"/>
            </a:endParaRPr>
          </a:p>
        </p:txBody>
      </p:sp>
    </p:spTree>
    <p:extLst>
      <p:ext uri="{BB962C8B-B14F-4D97-AF65-F5344CB8AC3E}">
        <p14:creationId xmlns:p14="http://schemas.microsoft.com/office/powerpoint/2010/main" val="386695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Shari:</a:t>
            </a:r>
          </a:p>
          <a:p>
            <a:r>
              <a:rPr lang="en-CA" dirty="0">
                <a:latin typeface="Times New Roman" panose="02020603050405020304" pitchFamily="18" charset="0"/>
                <a:cs typeface="Times New Roman" panose="02020603050405020304" pitchFamily="18" charset="0"/>
              </a:rPr>
              <a:t>We started this journey of evolution for the League in Prince Edward Island over five years ago with consultations, development discussions, professional input and an intense plan.</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Concentration on membership recruitment, spiritual resources, training and development and government interaction were all focuses of the working groups.</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I have only admiration for the many women volunteers from across Canada who have worked on these committees to research and develop resources.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698893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defRPr/>
            </a:pPr>
            <a:r>
              <a:rPr lang="en-US" b="1" dirty="0">
                <a:latin typeface="Times New Roman" panose="02020603050405020304" pitchFamily="18" charset="0"/>
                <a:cs typeface="Times New Roman" panose="02020603050405020304" pitchFamily="18" charset="0"/>
              </a:rPr>
              <a:t>Sr. Susan:</a:t>
            </a:r>
          </a:p>
          <a:p>
            <a:pPr algn="just"/>
            <a:endParaRPr lang="en-CA"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Moira McQueen states that “A major thrust of the Second Vatican Council is that the </a:t>
            </a:r>
            <a:r>
              <a:rPr lang="en-C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whole</a:t>
            </a:r>
            <a:r>
              <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People of God is now the emphasis: a communion, a joint membership of every individual by virtue of the sacrament of baptism. </a:t>
            </a:r>
          </a:p>
          <a:p>
            <a:pPr algn="just" defTabSz="949478">
              <a:defRPr/>
            </a:pPr>
            <a:endPar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949478">
              <a:defRPr/>
            </a:pPr>
            <a:r>
              <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This vision of walking together – synodality – “reflects the spirit and intent of the Second Vatican Council… which… emphasized our common baptism as the essential qualification for membership in the Body of Christ, in which each one of us has a specific vocation and purpose. This radical equality conferred by baptism needs to be recalled and revitalized in every aspect of Church life until it is more adequately realized by all, especially among the laity” (</a:t>
            </a:r>
            <a:r>
              <a:rPr lang="en-C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ibid</a:t>
            </a:r>
            <a:r>
              <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949478">
              <a:defRPr/>
            </a:pPr>
            <a:endParaRPr lang="en-CA"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949478">
              <a:defRPr/>
            </a:pPr>
            <a:r>
              <a:rPr lang="en-US" altLang="en-US" dirty="0">
                <a:solidFill>
                  <a:schemeClr val="tx1"/>
                </a:solidFill>
                <a:latin typeface="Times New Roman" panose="02020603050405020304" pitchFamily="18" charset="0"/>
                <a:cs typeface="Times New Roman" panose="02020603050405020304" pitchFamily="18" charset="0"/>
              </a:rPr>
              <a:t>One of the shining, prophetic calls of this Vatican II document </a:t>
            </a:r>
            <a:r>
              <a:rPr lang="en-US" altLang="en-US" i="1" dirty="0">
                <a:solidFill>
                  <a:schemeClr val="tx1"/>
                </a:solidFill>
                <a:latin typeface="Times New Roman" panose="02020603050405020304" pitchFamily="18" charset="0"/>
                <a:cs typeface="Times New Roman" panose="02020603050405020304" pitchFamily="18" charset="0"/>
              </a:rPr>
              <a:t>Gaudium et Spes – Joy and Hope</a:t>
            </a:r>
            <a:r>
              <a:rPr lang="en-US" altLang="en-US" dirty="0">
                <a:solidFill>
                  <a:schemeClr val="tx1"/>
                </a:solidFill>
                <a:latin typeface="Times New Roman" panose="02020603050405020304" pitchFamily="18" charset="0"/>
                <a:cs typeface="Times New Roman" panose="02020603050405020304" pitchFamily="18" charset="0"/>
              </a:rPr>
              <a:t> was to “Read the signs of the times…” In the words of the late </a:t>
            </a:r>
            <a:r>
              <a:rPr lang="en-US" dirty="0">
                <a:solidFill>
                  <a:schemeClr val="tx1"/>
                </a:solidFill>
                <a:latin typeface="Times New Roman" panose="02020603050405020304" pitchFamily="18" charset="0"/>
                <a:cs typeface="Times New Roman" panose="02020603050405020304" pitchFamily="18" charset="0"/>
              </a:rPr>
              <a:t>Karl Barth, one of the most influential theologians of the 20th century. “Take your Bible and take your newspaper, and read both.”  </a:t>
            </a:r>
          </a:p>
        </p:txBody>
      </p:sp>
      <p:sp>
        <p:nvSpPr>
          <p:cNvPr id="4" name="Slide Number Placeholder 3"/>
          <p:cNvSpPr>
            <a:spLocks noGrp="1"/>
          </p:cNvSpPr>
          <p:nvPr>
            <p:ph type="sldNum" sz="quarter" idx="5"/>
          </p:nvPr>
        </p:nvSpPr>
        <p:spPr/>
        <p:txBody>
          <a:bodyPr/>
          <a:lstStyle/>
          <a:p>
            <a:pPr defTabSz="474739">
              <a:defRPr/>
            </a:pPr>
            <a:fld id="{596C7B40-604A-4EA7-9A9E-B4ED956FC501}" type="slidenum">
              <a:rPr lang="en-CA">
                <a:solidFill>
                  <a:prstClr val="black"/>
                </a:solidFill>
                <a:latin typeface="Calibri" panose="020F0502020204030204"/>
              </a:rPr>
              <a:pPr defTabSz="474739">
                <a:defRPr/>
              </a:pPr>
              <a:t>30</a:t>
            </a:fld>
            <a:endParaRPr lang="en-CA">
              <a:solidFill>
                <a:prstClr val="black"/>
              </a:solidFill>
              <a:latin typeface="Calibri" panose="020F0502020204030204"/>
            </a:endParaRPr>
          </a:p>
        </p:txBody>
      </p:sp>
    </p:spTree>
    <p:extLst>
      <p:ext uri="{BB962C8B-B14F-4D97-AF65-F5344CB8AC3E}">
        <p14:creationId xmlns:p14="http://schemas.microsoft.com/office/powerpoint/2010/main" val="3685029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defRPr/>
            </a:pPr>
            <a:r>
              <a:rPr lang="en-US" b="1" dirty="0">
                <a:latin typeface="Times New Roman" panose="02020603050405020304" pitchFamily="18" charset="0"/>
                <a:cs typeface="Times New Roman" panose="02020603050405020304" pitchFamily="18" charset="0"/>
              </a:rPr>
              <a:t>Sr. Susan:</a:t>
            </a:r>
          </a:p>
          <a:p>
            <a:pPr algn="just"/>
            <a:endParaRPr lang="en-US" dirty="0">
              <a:solidFill>
                <a:srgbClr val="222222"/>
              </a:solidFill>
              <a:latin typeface="Times New Roman" panose="02020603050405020304" pitchFamily="18" charset="0"/>
              <a:cs typeface="Times New Roman" panose="02020603050405020304" pitchFamily="18" charset="0"/>
            </a:endParaRPr>
          </a:p>
          <a:p>
            <a:pPr algn="just"/>
            <a:r>
              <a:rPr lang="en-US" dirty="0">
                <a:solidFill>
                  <a:srgbClr val="222222"/>
                </a:solidFill>
                <a:latin typeface="Times New Roman" panose="02020603050405020304" pitchFamily="18" charset="0"/>
                <a:cs typeface="Times New Roman" panose="02020603050405020304" pitchFamily="18" charset="0"/>
              </a:rPr>
              <a:t>In his book “</a:t>
            </a:r>
            <a:r>
              <a:rPr lang="en-US" i="1" dirty="0">
                <a:solidFill>
                  <a:srgbClr val="222222"/>
                </a:solidFill>
                <a:latin typeface="Times New Roman" panose="02020603050405020304" pitchFamily="18" charset="0"/>
                <a:cs typeface="Times New Roman" panose="02020603050405020304" pitchFamily="18" charset="0"/>
              </a:rPr>
              <a:t>Deconstructing Sacramental Theology and Reconstructing Catholic Ritual, </a:t>
            </a:r>
            <a:r>
              <a:rPr lang="en-US" i="0" dirty="0">
                <a:solidFill>
                  <a:srgbClr val="222222"/>
                </a:solidFill>
                <a:latin typeface="Times New Roman" panose="02020603050405020304" pitchFamily="18" charset="0"/>
                <a:cs typeface="Times New Roman" panose="02020603050405020304" pitchFamily="18" charset="0"/>
              </a:rPr>
              <a:t>Joseph </a:t>
            </a:r>
            <a:r>
              <a:rPr lang="en-US" i="0" dirty="0" err="1">
                <a:solidFill>
                  <a:srgbClr val="222222"/>
                </a:solidFill>
                <a:latin typeface="Times New Roman" panose="02020603050405020304" pitchFamily="18" charset="0"/>
                <a:cs typeface="Times New Roman" panose="02020603050405020304" pitchFamily="18" charset="0"/>
              </a:rPr>
              <a:t>Martos</a:t>
            </a:r>
            <a:r>
              <a:rPr lang="en-US" i="0" dirty="0">
                <a:solidFill>
                  <a:srgbClr val="222222"/>
                </a:solidFill>
                <a:latin typeface="Times New Roman" panose="02020603050405020304" pitchFamily="18" charset="0"/>
                <a:cs typeface="Times New Roman" panose="02020603050405020304" pitchFamily="18" charset="0"/>
              </a:rPr>
              <a:t> writes “En</a:t>
            </a:r>
            <a:r>
              <a:rPr lang="en-US" dirty="0">
                <a:solidFill>
                  <a:srgbClr val="222222"/>
                </a:solidFill>
                <a:latin typeface="Times New Roman" panose="02020603050405020304" pitchFamily="18" charset="0"/>
                <a:cs typeface="Times New Roman" panose="02020603050405020304" pitchFamily="18" charset="0"/>
              </a:rPr>
              <a:t>tering God’s kingdom is a metaphor for doing God’s will, and God’s will as revealed through Jesus is that people should take care of one another”.</a:t>
            </a:r>
          </a:p>
          <a:p>
            <a:pPr algn="just"/>
            <a:r>
              <a:rPr lang="en-US" dirty="0">
                <a:solidFill>
                  <a:srgbClr val="222222"/>
                </a:solidFill>
                <a:latin typeface="Times New Roman" panose="02020603050405020304" pitchFamily="18" charset="0"/>
                <a:cs typeface="Times New Roman" panose="02020603050405020304" pitchFamily="18" charset="0"/>
              </a:rPr>
              <a:t>Religious rituals versus justice in the land is a theme that runs through the Old Testament (e.g., 1 Samuel 15:22, Isaiah 1:11-17, Jeremiah 6:20, Proverbs 21:3) and into the New Testament.  When a religious scribe responds to Jesus that loving God and one’s neighbour “is much more important than all whole burnt-offerings and sacrifices,” Jesus replies, “You are not far from the kingdom of God” (Mk 12:33-34). </a:t>
            </a:r>
          </a:p>
          <a:p>
            <a:pPr algn="just" defTabSz="949478">
              <a:defRPr/>
            </a:pPr>
            <a:r>
              <a:rPr lang="en-US" dirty="0">
                <a:solidFill>
                  <a:srgbClr val="222222"/>
                </a:solidFill>
                <a:latin typeface="Times New Roman" panose="02020603050405020304" pitchFamily="18" charset="0"/>
                <a:cs typeface="Times New Roman" panose="02020603050405020304" pitchFamily="18" charset="0"/>
              </a:rPr>
              <a:t>Michael N. </a:t>
            </a:r>
            <a:r>
              <a:rPr lang="en-US" dirty="0" err="1">
                <a:solidFill>
                  <a:srgbClr val="222222"/>
                </a:solidFill>
                <a:latin typeface="Times New Roman" panose="02020603050405020304" pitchFamily="18" charset="0"/>
                <a:cs typeface="Times New Roman" panose="02020603050405020304" pitchFamily="18" charset="0"/>
              </a:rPr>
              <a:t>Okińczyc</a:t>
            </a:r>
            <a:r>
              <a:rPr lang="en-US" dirty="0">
                <a:solidFill>
                  <a:srgbClr val="222222"/>
                </a:solidFill>
                <a:latin typeface="Times New Roman" panose="02020603050405020304" pitchFamily="18" charset="0"/>
                <a:cs typeface="Times New Roman" panose="02020603050405020304" pitchFamily="18" charset="0"/>
              </a:rPr>
              <a:t>-Cruz, Executive Director of Coalition for Spiritual and Public Leadership states that </a:t>
            </a:r>
            <a:r>
              <a:rPr lang="en-US" dirty="0">
                <a:latin typeface="Times New Roman" panose="02020603050405020304" pitchFamily="18" charset="0"/>
                <a:cs typeface="Times New Roman" panose="02020603050405020304" pitchFamily="18" charset="0"/>
              </a:rPr>
              <a:t>“</a:t>
            </a:r>
            <a:r>
              <a:rPr lang="en-US" dirty="0">
                <a:solidFill>
                  <a:srgbClr val="222222"/>
                </a:solidFill>
                <a:latin typeface="Times New Roman" panose="02020603050405020304" pitchFamily="18" charset="0"/>
                <a:cs typeface="Times New Roman" panose="02020603050405020304" pitchFamily="18" charset="0"/>
              </a:rPr>
              <a:t>Jesus witnessed in these and countless others, a deep and divine yearning for dignity, respect, and hope. He understood their yearning for water, bread, shelter, land, safety, and justice. It moved him deeply, because liberation from the yoke of oppression is always to be at the center of God’s reign.”</a:t>
            </a:r>
          </a:p>
        </p:txBody>
      </p:sp>
      <p:sp>
        <p:nvSpPr>
          <p:cNvPr id="4" name="Slide Number Placeholder 3"/>
          <p:cNvSpPr>
            <a:spLocks noGrp="1"/>
          </p:cNvSpPr>
          <p:nvPr>
            <p:ph type="sldNum" sz="quarter" idx="5"/>
          </p:nvPr>
        </p:nvSpPr>
        <p:spPr/>
        <p:txBody>
          <a:bodyPr/>
          <a:lstStyle/>
          <a:p>
            <a:fld id="{F4D811DB-86A7-4A9B-84C5-3AD431E3E531}" type="slidenum">
              <a:rPr lang="en-CA" smtClean="0"/>
              <a:t>31</a:t>
            </a:fld>
            <a:endParaRPr lang="en-CA" dirty="0"/>
          </a:p>
        </p:txBody>
      </p:sp>
    </p:spTree>
    <p:extLst>
      <p:ext uri="{BB962C8B-B14F-4D97-AF65-F5344CB8AC3E}">
        <p14:creationId xmlns:p14="http://schemas.microsoft.com/office/powerpoint/2010/main" val="27422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lnSpc>
                <a:spcPct val="107000"/>
              </a:lnSpc>
              <a:spcAft>
                <a:spcPts val="830"/>
              </a:spcAft>
              <a:tabLst>
                <a:tab pos="1716971" algn="l"/>
              </a:tabLst>
              <a:defRPr/>
            </a:pPr>
            <a:r>
              <a:rPr lang="en-US" b="1" dirty="0">
                <a:latin typeface="Times New Roman" panose="02020603050405020304" pitchFamily="18" charset="0"/>
                <a:cs typeface="Times New Roman" panose="02020603050405020304" pitchFamily="18" charset="0"/>
              </a:rPr>
              <a:t>Sr. Susan:</a:t>
            </a:r>
          </a:p>
          <a:p>
            <a:pPr algn="just">
              <a:lnSpc>
                <a:spcPct val="107000"/>
              </a:lnSpc>
              <a:spcAft>
                <a:spcPts val="830"/>
              </a:spcAft>
              <a:tabLst>
                <a:tab pos="1716971"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30"/>
              </a:spcAft>
              <a:tabLst>
                <a:tab pos="1716971"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What is advocacy?</a:t>
            </a:r>
            <a:r>
              <a:rPr lang="en-CA"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It is a way of promoting public support for an idea, plan or way of doing something. It may be an initiative, or it may be a change to an existing process or law.</a:t>
            </a:r>
          </a:p>
          <a:p>
            <a:pPr algn="just" defTabSz="949478">
              <a:lnSpc>
                <a:spcPct val="107000"/>
              </a:lnSpc>
              <a:spcAft>
                <a:spcPts val="830"/>
              </a:spcAft>
              <a:tabLst>
                <a:tab pos="1716971" algn="l"/>
              </a:tabLst>
              <a:defRPr/>
            </a:pPr>
            <a:r>
              <a:rPr lang="en-CA" dirty="0">
                <a:latin typeface="Times New Roman" panose="02020603050405020304" pitchFamily="18" charset="0"/>
                <a:ea typeface="Calibri" panose="020F0502020204030204" pitchFamily="34" charset="0"/>
                <a:cs typeface="Times New Roman" panose="02020603050405020304" pitchFamily="18" charset="0"/>
              </a:rPr>
              <a:t>League advocacy reflects our baptismal call to use our voices to speak for the poor and marginalized. It adheres to the seven principles of Catholic social teaching. It includes the education and mobilization of members, so that they can be informed about issues, take action and become involved in developing and promoting solutions for causes about which they care. It calls members to identify and be part of changes that address the symptoms and the underlying causes of injustice.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30"/>
              </a:spcAft>
              <a:tabLst>
                <a:tab pos="1716971" algn="l"/>
              </a:tabLst>
            </a:pPr>
            <a:endParaRPr lang="en-US" sz="1100" i="1"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49478">
              <a:defRPr/>
            </a:pPr>
            <a:fld id="{EC1CBFF8-50E5-4B52-92CF-8AADF7007524}" type="slidenum">
              <a:rPr lang="en-CA">
                <a:solidFill>
                  <a:prstClr val="black"/>
                </a:solidFill>
                <a:latin typeface="Calibri" panose="020F0502020204030204"/>
              </a:rPr>
              <a:pPr defTabSz="949478">
                <a:defRPr/>
              </a:pPr>
              <a:t>32</a:t>
            </a:fld>
            <a:endParaRPr lang="en-CA">
              <a:solidFill>
                <a:prstClr val="black"/>
              </a:solidFill>
              <a:latin typeface="Calibri" panose="020F0502020204030204"/>
            </a:endParaRPr>
          </a:p>
        </p:txBody>
      </p:sp>
    </p:spTree>
    <p:extLst>
      <p:ext uri="{BB962C8B-B14F-4D97-AF65-F5344CB8AC3E}">
        <p14:creationId xmlns:p14="http://schemas.microsoft.com/office/powerpoint/2010/main" val="3159898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9478">
              <a:defRPr/>
            </a:pPr>
            <a:r>
              <a:rPr lang="en-US" b="1" dirty="0">
                <a:latin typeface="Times New Roman" panose="02020603050405020304" pitchFamily="18" charset="0"/>
                <a:cs typeface="Times New Roman" panose="02020603050405020304" pitchFamily="18" charset="0"/>
              </a:rPr>
              <a:t>Sr. Susan: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CA" dirty="0">
                <a:latin typeface="Times New Roman" panose="02020603050405020304" pitchFamily="18" charset="0"/>
                <a:cs typeface="Times New Roman" panose="02020603050405020304" pitchFamily="18" charset="0"/>
              </a:rPr>
              <a:t>What is faithful advocacy? </a:t>
            </a:r>
            <a:r>
              <a:rPr lang="en-CA" b="1" dirty="0">
                <a:latin typeface="Times New Roman" panose="02020603050405020304" pitchFamily="18" charset="0"/>
                <a:cs typeface="Times New Roman" panose="02020603050405020304" pitchFamily="18" charset="0"/>
              </a:rPr>
              <a:t>(click)</a:t>
            </a:r>
          </a:p>
          <a:p>
            <a:pPr marL="178027" marR="0" lvl="0" indent="-178027" algn="just"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It is when our actions and efforts seek to create a more socially just, ecologically sustainable and spiritually fulfilling society. </a:t>
            </a:r>
            <a:r>
              <a:rPr lang="en-CA" b="1" dirty="0">
                <a:latin typeface="Times New Roman" panose="02020603050405020304" pitchFamily="18" charset="0"/>
                <a:cs typeface="Times New Roman" panose="02020603050405020304" pitchFamily="18" charset="0"/>
              </a:rPr>
              <a:t>(click)</a:t>
            </a:r>
          </a:p>
          <a:p>
            <a:pPr marL="178027" marR="0" lvl="0" indent="-178027"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It is part and parcel of living our lives as if the gospel, our faith tradition, our neighbours (especially the poor and oppressed) and the earth really matter! </a:t>
            </a:r>
            <a:r>
              <a:rPr lang="en-CA" b="1" dirty="0">
                <a:latin typeface="Times New Roman" panose="02020603050405020304" pitchFamily="18" charset="0"/>
                <a:cs typeface="Times New Roman" panose="02020603050405020304" pitchFamily="18" charset="0"/>
              </a:rPr>
              <a:t>(click)</a:t>
            </a:r>
          </a:p>
          <a:p>
            <a:pPr marL="178027" indent="-178027"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putting flesh onto our call to be faithful disciples of Jesus.</a:t>
            </a:r>
          </a:p>
        </p:txBody>
      </p:sp>
      <p:sp>
        <p:nvSpPr>
          <p:cNvPr id="4" name="Slide Number Placeholder 3"/>
          <p:cNvSpPr>
            <a:spLocks noGrp="1"/>
          </p:cNvSpPr>
          <p:nvPr>
            <p:ph type="sldNum" sz="quarter" idx="5"/>
          </p:nvPr>
        </p:nvSpPr>
        <p:spPr/>
        <p:txBody>
          <a:bodyPr/>
          <a:lstStyle/>
          <a:p>
            <a:fld id="{EC1CBFF8-50E5-4B52-92CF-8AADF7007524}" type="slidenum">
              <a:rPr lang="en-CA" smtClean="0"/>
              <a:t>33</a:t>
            </a:fld>
            <a:endParaRPr lang="en-CA"/>
          </a:p>
        </p:txBody>
      </p:sp>
    </p:spTree>
    <p:extLst>
      <p:ext uri="{BB962C8B-B14F-4D97-AF65-F5344CB8AC3E}">
        <p14:creationId xmlns:p14="http://schemas.microsoft.com/office/powerpoint/2010/main" val="263876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74">
              <a:defRPr/>
            </a:pPr>
            <a:r>
              <a:rPr lang="en-US" b="1" dirty="0">
                <a:latin typeface="Times New Roman" panose="02020603050405020304" pitchFamily="18" charset="0"/>
                <a:cs typeface="Times New Roman" panose="02020603050405020304" pitchFamily="18" charset="0"/>
              </a:rPr>
              <a:t>Sr. Susan:</a:t>
            </a:r>
          </a:p>
          <a:p>
            <a:pPr algn="just"/>
            <a:endParaRPr lang="en-CA" b="1" i="1" dirty="0">
              <a:latin typeface="Times New Roman" panose="02020603050405020304" pitchFamily="18" charset="0"/>
              <a:cs typeface="Times New Roman" panose="02020603050405020304" pitchFamily="18" charset="0"/>
            </a:endParaRPr>
          </a:p>
          <a:p>
            <a:pPr algn="just"/>
            <a:r>
              <a:rPr lang="en-CA" dirty="0">
                <a:latin typeface="Times New Roman" panose="02020603050405020304" pitchFamily="18" charset="0"/>
                <a:cs typeface="Times New Roman" panose="02020603050405020304" pitchFamily="18" charset="0"/>
              </a:rPr>
              <a:t>We are called to advocate, and this call to action is rooted in our sacred scriptures, baptism and the call from the church through the Second Vatican Council documents and our growing tradition and writings on Catholic social teaching. Advocacy is like the whole pie. </a:t>
            </a:r>
          </a:p>
          <a:p>
            <a:pPr algn="just"/>
            <a:endParaRPr lang="en-CA" b="1" dirty="0">
              <a:latin typeface="Times New Roman" panose="02020603050405020304" pitchFamily="18" charset="0"/>
              <a:cs typeface="Times New Roman" panose="02020603050405020304" pitchFamily="18" charset="0"/>
            </a:endParaRPr>
          </a:p>
          <a:p>
            <a:pPr algn="just"/>
            <a:r>
              <a:rPr lang="en-CA" dirty="0">
                <a:latin typeface="Times New Roman" panose="02020603050405020304" pitchFamily="18" charset="0"/>
                <a:cs typeface="Times New Roman" panose="02020603050405020304" pitchFamily="18" charset="0"/>
              </a:rPr>
              <a:t>Government collaboration is a subset of advocacy. In other words, any collaboration with any level of government is an example of advocacy. Our work on national resolutions is, by its very nature, advocacy.</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A5EAE-5067-4EE0-BDDE-DC952B55085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21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latin typeface="Times New Roman" panose="02020603050405020304" pitchFamily="18" charset="0"/>
                <a:cs typeface="Times New Roman" panose="02020603050405020304" pitchFamily="18" charset="0"/>
              </a:rPr>
              <a:t>Sr. Susan:</a:t>
            </a:r>
          </a:p>
          <a:p>
            <a:pPr defTabSz="949478">
              <a:defRPr/>
            </a:pPr>
            <a:endParaRPr lang="en-US" dirty="0">
              <a:solidFill>
                <a:schemeClr val="tx1"/>
              </a:solidFill>
              <a:latin typeface="Times New Roman" panose="02020603050405020304" pitchFamily="18" charset="0"/>
              <a:cs typeface="Times New Roman" panose="02020603050405020304" pitchFamily="18" charset="0"/>
            </a:endParaRPr>
          </a:p>
          <a:p>
            <a:pPr defTabSz="949478">
              <a:defRPr/>
            </a:pPr>
            <a:r>
              <a:rPr lang="en-US" dirty="0">
                <a:solidFill>
                  <a:schemeClr val="tx1"/>
                </a:solidFill>
                <a:latin typeface="Times New Roman" panose="02020603050405020304" pitchFamily="18" charset="0"/>
                <a:cs typeface="Times New Roman" panose="02020603050405020304" pitchFamily="18" charset="0"/>
              </a:rPr>
              <a:t>Advocating can be as simple as calling your school administrator encouraging them to initiate protocols for healthier snacks being available in the building. It might be encouraging the pastoral council at your parish to eliminate Styrofoam use. It might be advocating with your parish finance committee to make decisions that allow your church to be more energy efficient or to use less water, or to reduce the temperature in the building.</a:t>
            </a:r>
          </a:p>
          <a:p>
            <a:pPr defTabSz="949478">
              <a:defRPr/>
            </a:pPr>
            <a:endParaRPr lang="en-US" dirty="0">
              <a:solidFill>
                <a:schemeClr val="tx1"/>
              </a:solidFill>
              <a:latin typeface="Times New Roman" panose="02020603050405020304" pitchFamily="18" charset="0"/>
              <a:cs typeface="Times New Roman" panose="02020603050405020304" pitchFamily="18" charset="0"/>
            </a:endParaRPr>
          </a:p>
          <a:p>
            <a:pPr defTabSz="949478">
              <a:defRPr/>
            </a:pPr>
            <a:r>
              <a:rPr lang="en-US" dirty="0">
                <a:solidFill>
                  <a:schemeClr val="tx1"/>
                </a:solidFill>
                <a:latin typeface="Times New Roman" panose="02020603050405020304" pitchFamily="18" charset="0"/>
                <a:cs typeface="Times New Roman" panose="02020603050405020304" pitchFamily="18" charset="0"/>
              </a:rPr>
              <a:t>You might advocate with local organizations to plant more indigenous wildflowers and tree species.</a:t>
            </a:r>
          </a:p>
          <a:p>
            <a:pPr defTabSz="949478">
              <a:defRPr/>
            </a:pPr>
            <a:r>
              <a:rPr lang="en-US" dirty="0">
                <a:solidFill>
                  <a:schemeClr val="tx1"/>
                </a:solidFill>
                <a:latin typeface="Times New Roman" panose="02020603050405020304" pitchFamily="18" charset="0"/>
                <a:cs typeface="Times New Roman" panose="02020603050405020304" pitchFamily="18" charset="0"/>
              </a:rPr>
              <a:t>As you think about how YOU would answer this question, consider the eight corporal works of mercy that are foundational to our faith:</a:t>
            </a:r>
          </a:p>
          <a:p>
            <a:pPr marL="171450" indent="-171450" defTabSz="949478">
              <a:buFont typeface="Arial" panose="020B0604020202020204" pitchFamily="34" charset="0"/>
              <a:buChar char="•"/>
              <a:defRPr/>
            </a:pPr>
            <a:r>
              <a:rPr lang="en-US" dirty="0">
                <a:solidFill>
                  <a:schemeClr val="tx1"/>
                </a:solidFill>
                <a:latin typeface="Times New Roman" panose="02020603050405020304" pitchFamily="18" charset="0"/>
                <a:cs typeface="Times New Roman" panose="02020603050405020304" pitchFamily="18" charset="0"/>
              </a:rPr>
              <a:t>feed the hungry,</a:t>
            </a:r>
          </a:p>
          <a:p>
            <a:pPr marL="171450" indent="-171450" defTabSz="949478">
              <a:buFont typeface="Arial" panose="020B0604020202020204" pitchFamily="34" charset="0"/>
              <a:buChar char="•"/>
              <a:defRPr/>
            </a:pPr>
            <a:r>
              <a:rPr lang="en-US" dirty="0">
                <a:solidFill>
                  <a:schemeClr val="tx1"/>
                </a:solidFill>
                <a:latin typeface="Times New Roman" panose="02020603050405020304" pitchFamily="18" charset="0"/>
                <a:cs typeface="Times New Roman" panose="02020603050405020304" pitchFamily="18" charset="0"/>
              </a:rPr>
              <a:t>give drink to the thirsty,</a:t>
            </a:r>
          </a:p>
          <a:p>
            <a:pPr marL="171450" indent="-171450" defTabSz="949478">
              <a:buFont typeface="Arial" panose="020B0604020202020204" pitchFamily="34" charset="0"/>
              <a:buChar char="•"/>
              <a:defRPr/>
            </a:pPr>
            <a:r>
              <a:rPr lang="en-US" dirty="0">
                <a:solidFill>
                  <a:schemeClr val="tx1"/>
                </a:solidFill>
                <a:latin typeface="Times New Roman" panose="02020603050405020304" pitchFamily="18" charset="0"/>
                <a:cs typeface="Times New Roman" panose="02020603050405020304" pitchFamily="18" charset="0"/>
              </a:rPr>
              <a:t>clothe the naked,</a:t>
            </a:r>
          </a:p>
          <a:p>
            <a:pPr marL="171450" indent="-171450" defTabSz="949478">
              <a:buFont typeface="Arial" panose="020B0604020202020204" pitchFamily="34" charset="0"/>
              <a:buChar char="•"/>
              <a:defRPr/>
            </a:pPr>
            <a:r>
              <a:rPr lang="en-US" dirty="0">
                <a:solidFill>
                  <a:schemeClr val="tx1"/>
                </a:solidFill>
                <a:latin typeface="Times New Roman" panose="02020603050405020304" pitchFamily="18" charset="0"/>
                <a:cs typeface="Times New Roman" panose="02020603050405020304" pitchFamily="18" charset="0"/>
              </a:rPr>
              <a:t>give shelter to homeless and refugees,</a:t>
            </a:r>
          </a:p>
          <a:p>
            <a:pPr marL="171450" indent="-171450" defTabSz="949478">
              <a:buFont typeface="Arial" panose="020B0604020202020204" pitchFamily="34" charset="0"/>
              <a:buChar char="•"/>
              <a:defRPr/>
            </a:pPr>
            <a:r>
              <a:rPr lang="en-US" dirty="0">
                <a:solidFill>
                  <a:schemeClr val="tx1"/>
                </a:solidFill>
                <a:latin typeface="Times New Roman" panose="02020603050405020304" pitchFamily="18" charset="0"/>
                <a:cs typeface="Times New Roman" panose="02020603050405020304" pitchFamily="18" charset="0"/>
              </a:rPr>
              <a:t>visit the sick and imprisoned, and to bury the dead.</a:t>
            </a:r>
          </a:p>
          <a:p>
            <a:pPr marL="0" indent="0" defTabSz="949478">
              <a:buFont typeface="Arial" panose="020B0604020202020204" pitchFamily="34" charset="0"/>
              <a:buNone/>
              <a:defRPr/>
            </a:pPr>
            <a:endParaRPr lang="en-US" dirty="0">
              <a:solidFill>
                <a:schemeClr val="tx1"/>
              </a:solidFill>
              <a:latin typeface="Times New Roman" panose="02020603050405020304" pitchFamily="18" charset="0"/>
              <a:cs typeface="Times New Roman" panose="02020603050405020304" pitchFamily="18" charset="0"/>
            </a:endParaRPr>
          </a:p>
          <a:p>
            <a:pPr marL="0" indent="0" defTabSz="949478">
              <a:buFont typeface="Arial" panose="020B0604020202020204" pitchFamily="34" charset="0"/>
              <a:buNone/>
              <a:defRPr/>
            </a:pPr>
            <a:r>
              <a:rPr lang="en-US" dirty="0">
                <a:solidFill>
                  <a:schemeClr val="tx1"/>
                </a:solidFill>
                <a:latin typeface="Times New Roman" panose="02020603050405020304" pitchFamily="18" charset="0"/>
                <a:cs typeface="Times New Roman" panose="02020603050405020304" pitchFamily="18" charset="0"/>
              </a:rPr>
              <a:t>You will notice that I have only read seven. That is because Pope Francis has added one more to this time-honoured list – care for creation.</a:t>
            </a:r>
          </a:p>
        </p:txBody>
      </p:sp>
      <p:sp>
        <p:nvSpPr>
          <p:cNvPr id="4" name="Slide Number Placeholder 3"/>
          <p:cNvSpPr>
            <a:spLocks noGrp="1"/>
          </p:cNvSpPr>
          <p:nvPr>
            <p:ph type="sldNum" sz="quarter" idx="5"/>
          </p:nvPr>
        </p:nvSpPr>
        <p:spPr/>
        <p:txBody>
          <a:bodyPr/>
          <a:lstStyle/>
          <a:p>
            <a:pPr defTabSz="465887">
              <a:defRPr/>
            </a:pPr>
            <a:fld id="{6DDB520D-A20E-494D-8EA2-0596F7B035ED}" type="slidenum">
              <a:rPr lang="en-CA">
                <a:solidFill>
                  <a:prstClr val="black"/>
                </a:solidFill>
                <a:latin typeface="Calibri" panose="020F0502020204030204"/>
              </a:rPr>
              <a:pPr defTabSz="465887">
                <a:defRPr/>
              </a:pPr>
              <a:t>35</a:t>
            </a:fld>
            <a:endParaRPr lang="en-CA">
              <a:solidFill>
                <a:prstClr val="black"/>
              </a:solidFill>
              <a:latin typeface="Calibri" panose="020F0502020204030204"/>
            </a:endParaRPr>
          </a:p>
        </p:txBody>
      </p:sp>
    </p:spTree>
    <p:extLst>
      <p:ext uri="{BB962C8B-B14F-4D97-AF65-F5344CB8AC3E}">
        <p14:creationId xmlns:p14="http://schemas.microsoft.com/office/powerpoint/2010/main" val="1542975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Times New Roman" panose="02020603050405020304" pitchFamily="18" charset="0"/>
                <a:cs typeface="Times New Roman" panose="02020603050405020304" pitchFamily="18" charset="0"/>
              </a:rPr>
              <a:t>Sr. Susan: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 three workshops developed by the collaboration with government working group consisting of Ruth, Diane, Janice and Claudette are now available. All these workshops were developed with parish councils in mind. Ease of presentation, flexibility, participant interaction and being able to use the resources without having to “bring in an expert”, were priorities in developing these resources.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Know that with these tools, our members will continue to advocate for those most in need and collaborate with governments at any level. This is our history; this is our mandate as League members and baptized disciples of Christ.</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36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795742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Times New Roman" panose="02020603050405020304" pitchFamily="18" charset="0"/>
                <a:cs typeface="Times New Roman" panose="02020603050405020304" pitchFamily="18" charset="0"/>
              </a:rPr>
              <a:t>Sr. Susan: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 final strategy for Goal 2 of the strategic plan is the faith organizations working group consisting of Lolita, Marissa, Theresa and Lawina. They have produced a wonderful video to highlight the importance of developing both ecumenical and interfaith connections in our communities. There is excellent educational content around both of these areas and some personal examples of how some parish councils are already committed to this priority.</a:t>
            </a: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37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93197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Times New Roman" panose="02020603050405020304" pitchFamily="18" charset="0"/>
                <a:cs typeface="Times New Roman" panose="02020603050405020304" pitchFamily="18" charset="0"/>
              </a:rPr>
              <a:t>Sr. Susan: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final strategy for Goal 4 is the software to facilitate collaboration working group of Cheryl and Felicia. Their task is to identify at all levels of the League, the needs, both present and future, that will help determine software that may be used to allow collaboration and ease the burden within councils. Their final deliverable will be a collaboration software guide.</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38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9635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25b0801099_0_12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25b0801099_0_12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CA" b="1" dirty="0"/>
              <a:t>Jacqueline:</a:t>
            </a:r>
          </a:p>
          <a:p>
            <a:r>
              <a:rPr lang="en-CA" dirty="0"/>
              <a:t>Thank you Sr. Susan.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Shari:</a:t>
            </a:r>
          </a:p>
          <a:p>
            <a:r>
              <a:rPr lang="en-CA" dirty="0">
                <a:latin typeface="Times New Roman" panose="02020603050405020304" pitchFamily="18" charset="0"/>
                <a:cs typeface="Times New Roman" panose="02020603050405020304" pitchFamily="18" charset="0"/>
              </a:rPr>
              <a:t>Each year of the strategic plan had a focus and new working groups were formed with an outreach for volunteers who may have expertise in a certain area but certainly had an interest and spent many hours (almost 18,000) investigating, working on, meeting with working groups to create resources for us to use.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005847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lnSpc>
                <a:spcPct val="115000"/>
              </a:lnSpc>
              <a:buClr>
                <a:schemeClr val="dk1"/>
              </a:buClr>
              <a:defRPr/>
            </a:pPr>
            <a:r>
              <a:rPr lang="en" b="1" dirty="0">
                <a:solidFill>
                  <a:schemeClr val="dk1"/>
                </a:solidFill>
                <a:latin typeface="Times New Roman"/>
                <a:ea typeface="Times New Roman"/>
                <a:cs typeface="Times New Roman"/>
                <a:sym typeface="Times New Roman"/>
              </a:rPr>
              <a:t>Jacqueline:</a:t>
            </a:r>
          </a:p>
          <a:p>
            <a:pPr>
              <a:lnSpc>
                <a:spcPct val="115000"/>
              </a:lnSpc>
              <a:buClr>
                <a:schemeClr val="dk1"/>
              </a:buClr>
            </a:pPr>
            <a:endParaRPr lang="en-US"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a:lnSpc>
                <a:spcPct val="115000"/>
              </a:lnSpc>
              <a:buClr>
                <a:schemeClr val="dk1"/>
              </a:buClr>
            </a:pPr>
            <a:r>
              <a:rPr lang="en-US" dirty="0">
                <a:solidFill>
                  <a:schemeClr val="dk1"/>
                </a:solidFill>
                <a:latin typeface="Times New Roman" panose="02020603050405020304" pitchFamily="18" charset="0"/>
                <a:ea typeface="Times New Roman"/>
                <a:cs typeface="Times New Roman" panose="02020603050405020304" pitchFamily="18" charset="0"/>
                <a:sym typeface="Times New Roman"/>
              </a:rPr>
              <a:t>The Mentor Members working group was made up of Diane, Karen and Linda. </a:t>
            </a:r>
          </a:p>
          <a:p>
            <a:pPr>
              <a:lnSpc>
                <a:spcPct val="115000"/>
              </a:lnSpc>
              <a:buClr>
                <a:schemeClr val="dk1"/>
              </a:buClr>
            </a:pPr>
            <a:r>
              <a:rPr lang="en-US" dirty="0">
                <a:solidFill>
                  <a:schemeClr val="dk1"/>
                </a:solidFill>
                <a:latin typeface="Times New Roman" panose="02020603050405020304" pitchFamily="18" charset="0"/>
                <a:ea typeface="Times New Roman"/>
                <a:cs typeface="Times New Roman" panose="02020603050405020304" pitchFamily="18" charset="0"/>
                <a:sym typeface="Times New Roman"/>
              </a:rPr>
              <a:t>This group was responsible for completing two strategies: </a:t>
            </a:r>
          </a:p>
          <a:p>
            <a:pPr marL="474739" indent="-306602">
              <a:lnSpc>
                <a:spcPct val="115000"/>
              </a:lnSpc>
              <a:buClr>
                <a:schemeClr val="dk1"/>
              </a:buClr>
              <a:buSzPts val="1050"/>
              <a:buFont typeface="Times New Roman"/>
              <a:buChar char="●"/>
            </a:pPr>
            <a:r>
              <a:rPr lang="en-US" dirty="0">
                <a:solidFill>
                  <a:schemeClr val="dk1"/>
                </a:solidFill>
                <a:latin typeface="Times New Roman" panose="02020603050405020304" pitchFamily="18" charset="0"/>
                <a:ea typeface="Times New Roman"/>
                <a:cs typeface="Times New Roman" panose="02020603050405020304" pitchFamily="18" charset="0"/>
                <a:sym typeface="Times New Roman"/>
              </a:rPr>
              <a:t>Capitalize on the expertise of others, including engaging life members as mentors</a:t>
            </a:r>
          </a:p>
          <a:p>
            <a:pPr marL="474739" indent="-306602">
              <a:lnSpc>
                <a:spcPct val="115000"/>
              </a:lnSpc>
              <a:buClr>
                <a:schemeClr val="dk1"/>
              </a:buClr>
              <a:buSzPts val="1050"/>
              <a:buFont typeface="Times New Roman"/>
              <a:buChar char="●"/>
            </a:pPr>
            <a:r>
              <a:rPr lang="en-US" dirty="0">
                <a:solidFill>
                  <a:schemeClr val="dk1"/>
                </a:solidFill>
                <a:latin typeface="Times New Roman" panose="02020603050405020304" pitchFamily="18" charset="0"/>
                <a:ea typeface="Times New Roman"/>
                <a:cs typeface="Times New Roman" panose="02020603050405020304" pitchFamily="18" charset="0"/>
                <a:sym typeface="Times New Roman"/>
              </a:rPr>
              <a:t>Focus on intergenerational skills mentorship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4947" tIns="47474" rIns="94947" bIns="47474"/>
          <a:lstStyle/>
          <a:p>
            <a:pPr algn="l" defTabSz="465887">
              <a:defRPr/>
            </a:pPr>
            <a:fld id="{EE0A5EAE-5067-4EE0-BDDE-DC952B55085A}" type="slidenum">
              <a:rPr lang="en-CA" sz="1800">
                <a:solidFill>
                  <a:srgbClr val="000000"/>
                </a:solidFill>
                <a:latin typeface="Arial"/>
              </a:rPr>
              <a:pPr algn="l" defTabSz="465887">
                <a:defRPr/>
              </a:pPr>
              <a:t>40</a:t>
            </a:fld>
            <a:endParaRPr lang="en-CA" sz="1800" dirty="0">
              <a:solidFill>
                <a:srgbClr val="000000"/>
              </a:solidFill>
              <a:latin typeface="Arial"/>
            </a:endParaRPr>
          </a:p>
        </p:txBody>
      </p:sp>
    </p:spTree>
    <p:extLst>
      <p:ext uri="{BB962C8B-B14F-4D97-AF65-F5344CB8AC3E}">
        <p14:creationId xmlns:p14="http://schemas.microsoft.com/office/powerpoint/2010/main" val="1906551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5ccde8c53_0_29: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5ccde8c53_0_29: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lnSpc>
                <a:spcPct val="115000"/>
              </a:lnSpc>
              <a:buClr>
                <a:schemeClr val="dk1"/>
              </a:buClr>
              <a:defRPr/>
            </a:pPr>
            <a:r>
              <a:rPr lang="en" b="1" dirty="0">
                <a:solidFill>
                  <a:schemeClr val="dk1"/>
                </a:solidFill>
                <a:latin typeface="Times New Roman"/>
                <a:ea typeface="Times New Roman"/>
                <a:cs typeface="Times New Roman"/>
                <a:sym typeface="Times New Roman"/>
              </a:rPr>
              <a:t>Jacqueline:</a:t>
            </a:r>
          </a:p>
          <a:p>
            <a:pPr>
              <a:lnSpc>
                <a:spcPct val="115000"/>
              </a:lnSpc>
              <a:buClr>
                <a:schemeClr val="dk1"/>
              </a:buClr>
            </a:pPr>
            <a:endParaRPr lang="en" dirty="0">
              <a:solidFill>
                <a:schemeClr val="dk1"/>
              </a:solidFill>
              <a:latin typeface="Times New Roman"/>
              <a:ea typeface="Times New Roman"/>
              <a:cs typeface="Times New Roman"/>
              <a:sym typeface="Times New Roman"/>
            </a:endParaRPr>
          </a:p>
          <a:p>
            <a:pPr marL="0" marR="0" lvl="0" indent="0" algn="l" defTabSz="914400" rtl="0" eaLnBrk="1" fontAlgn="auto" latinLnBrk="0" hangingPunct="1">
              <a:lnSpc>
                <a:spcPct val="115000"/>
              </a:lnSpc>
              <a:spcBef>
                <a:spcPts val="0"/>
              </a:spcBef>
              <a:spcAft>
                <a:spcPts val="0"/>
              </a:spcAft>
              <a:buClr>
                <a:schemeClr val="dk1"/>
              </a:buClr>
              <a:buSzTx/>
              <a:buFontTx/>
              <a:buNone/>
              <a:tabLst/>
              <a:defRPr/>
            </a:pPr>
            <a:r>
              <a:rPr lang="en" dirty="0">
                <a:solidFill>
                  <a:schemeClr val="dk1"/>
                </a:solidFill>
                <a:latin typeface="Times New Roman"/>
                <a:ea typeface="Times New Roman"/>
                <a:cs typeface="Times New Roman"/>
                <a:sym typeface="Times New Roman"/>
              </a:rPr>
              <a:t>The working group created and compiled the results of a survey that was open to all members, including life members, and those members on national, provincial, regional, and diocesan executives. </a:t>
            </a:r>
            <a:r>
              <a:rPr lang="en-US" b="1" dirty="0">
                <a:solidFill>
                  <a:schemeClr val="dk1"/>
                </a:solidFill>
                <a:latin typeface="Times New Roman"/>
                <a:ea typeface="Times New Roman"/>
                <a:cs typeface="Times New Roman"/>
                <a:sym typeface="Times New Roman"/>
              </a:rPr>
              <a:t>(click)</a:t>
            </a:r>
          </a:p>
          <a:p>
            <a:pPr>
              <a:lnSpc>
                <a:spcPct val="115000"/>
              </a:lnSpc>
              <a:buClr>
                <a:schemeClr val="dk1"/>
              </a:buClr>
            </a:pPr>
            <a:endParaRPr dirty="0">
              <a:solidFill>
                <a:schemeClr val="dk1"/>
              </a:solidFill>
              <a:latin typeface="Times New Roman"/>
              <a:ea typeface="Times New Roman"/>
              <a:cs typeface="Times New Roman"/>
              <a:sym typeface="Times New Roman"/>
            </a:endParaRPr>
          </a:p>
          <a:p>
            <a:pPr>
              <a:lnSpc>
                <a:spcPct val="115000"/>
              </a:lnSpc>
              <a:buClr>
                <a:schemeClr val="dk1"/>
              </a:buClr>
            </a:pPr>
            <a:r>
              <a:rPr lang="en" dirty="0">
                <a:solidFill>
                  <a:schemeClr val="dk1"/>
                </a:solidFill>
                <a:latin typeface="Times New Roman"/>
                <a:ea typeface="Times New Roman"/>
                <a:cs typeface="Times New Roman"/>
                <a:sym typeface="Times New Roman"/>
              </a:rPr>
              <a:t>They reached out to parish councils through provincial presidents and asked for parish council members to share their expertise. </a:t>
            </a:r>
            <a:r>
              <a:rPr lang="en" b="1" dirty="0">
                <a:solidFill>
                  <a:schemeClr val="dk1"/>
                </a:solidFill>
                <a:latin typeface="Times New Roman"/>
                <a:ea typeface="Times New Roman"/>
                <a:cs typeface="Times New Roman"/>
                <a:sym typeface="Times New Roman"/>
              </a:rPr>
              <a:t>(click)</a:t>
            </a:r>
            <a:endParaRPr b="1" dirty="0">
              <a:solidFill>
                <a:schemeClr val="dk1"/>
              </a:solidFill>
              <a:latin typeface="Times New Roman"/>
              <a:ea typeface="Times New Roman"/>
              <a:cs typeface="Times New Roman"/>
              <a:sym typeface="Times New Roman"/>
            </a:endParaRPr>
          </a:p>
          <a:p>
            <a:pPr>
              <a:lnSpc>
                <a:spcPct val="115000"/>
              </a:lnSpc>
              <a:buClr>
                <a:schemeClr val="dk1"/>
              </a:buClr>
            </a:pPr>
            <a:endParaRPr dirty="0">
              <a:solidFill>
                <a:schemeClr val="dk1"/>
              </a:solidFill>
              <a:latin typeface="Times New Roman"/>
              <a:ea typeface="Times New Roman"/>
              <a:cs typeface="Times New Roman"/>
              <a:sym typeface="Times New Roman"/>
            </a:endParaRPr>
          </a:p>
          <a:p>
            <a:pPr>
              <a:lnSpc>
                <a:spcPct val="115000"/>
              </a:lnSpc>
              <a:buClr>
                <a:schemeClr val="dk1"/>
              </a:buClr>
            </a:pPr>
            <a:r>
              <a:rPr lang="en" dirty="0">
                <a:solidFill>
                  <a:schemeClr val="dk1"/>
                </a:solidFill>
                <a:latin typeface="Times New Roman"/>
                <a:ea typeface="Times New Roman"/>
                <a:cs typeface="Times New Roman"/>
                <a:sym typeface="Times New Roman"/>
              </a:rPr>
              <a:t>130 women from across Canada answered the call.  </a:t>
            </a:r>
            <a:endParaRPr dirty="0">
              <a:solidFill>
                <a:schemeClr val="dk1"/>
              </a:solidFill>
              <a:latin typeface="Times New Roman"/>
              <a:ea typeface="Times New Roman"/>
              <a:cs typeface="Times New Roman"/>
              <a:sym typeface="Times New Roman"/>
            </a:endParaRPr>
          </a:p>
          <a:p>
            <a:pPr marL="474739" indent="-306602">
              <a:lnSpc>
                <a:spcPct val="115000"/>
              </a:lnSpc>
              <a:buClr>
                <a:schemeClr val="dk1"/>
              </a:buClr>
              <a:buSzPts val="1050"/>
              <a:buFont typeface="Times New Roman"/>
              <a:buChar char="●"/>
            </a:pPr>
            <a:r>
              <a:rPr lang="en" dirty="0">
                <a:solidFill>
                  <a:schemeClr val="dk1"/>
                </a:solidFill>
                <a:latin typeface="Times New Roman"/>
                <a:ea typeface="Times New Roman"/>
                <a:cs typeface="Times New Roman"/>
                <a:sym typeface="Times New Roman"/>
              </a:rPr>
              <a:t>41 of those members indicated that they were Life Members</a:t>
            </a:r>
            <a:endParaRPr dirty="0">
              <a:solidFill>
                <a:schemeClr val="dk1"/>
              </a:solidFill>
              <a:latin typeface="Times New Roman"/>
              <a:ea typeface="Times New Roman"/>
              <a:cs typeface="Times New Roman"/>
              <a:sym typeface="Times New Roman"/>
            </a:endParaRPr>
          </a:p>
          <a:p>
            <a:pPr marL="474739" indent="-306602">
              <a:lnSpc>
                <a:spcPct val="115000"/>
              </a:lnSpc>
              <a:buClr>
                <a:schemeClr val="dk1"/>
              </a:buClr>
              <a:buSzPts val="1050"/>
              <a:buFont typeface="Times New Roman"/>
              <a:buChar char="●"/>
            </a:pPr>
            <a:r>
              <a:rPr lang="en" dirty="0">
                <a:solidFill>
                  <a:schemeClr val="dk1"/>
                </a:solidFill>
                <a:latin typeface="Times New Roman"/>
                <a:ea typeface="Times New Roman"/>
                <a:cs typeface="Times New Roman"/>
                <a:sym typeface="Times New Roman"/>
              </a:rPr>
              <a:t>51 indicated they have served on Provincial Council, </a:t>
            </a:r>
            <a:endParaRPr dirty="0">
              <a:solidFill>
                <a:schemeClr val="dk1"/>
              </a:solidFill>
              <a:latin typeface="Times New Roman"/>
              <a:ea typeface="Times New Roman"/>
              <a:cs typeface="Times New Roman"/>
              <a:sym typeface="Times New Roman"/>
            </a:endParaRPr>
          </a:p>
          <a:p>
            <a:pPr marL="474739" indent="-306602">
              <a:lnSpc>
                <a:spcPct val="115000"/>
              </a:lnSpc>
              <a:buClr>
                <a:schemeClr val="dk1"/>
              </a:buClr>
              <a:buSzPts val="1050"/>
              <a:buFont typeface="Times New Roman"/>
              <a:buChar char="●"/>
            </a:pPr>
            <a:r>
              <a:rPr lang="en" dirty="0">
                <a:solidFill>
                  <a:schemeClr val="dk1"/>
                </a:solidFill>
                <a:latin typeface="Times New Roman"/>
                <a:ea typeface="Times New Roman"/>
                <a:cs typeface="Times New Roman"/>
                <a:sym typeface="Times New Roman"/>
              </a:rPr>
              <a:t>15 indicated they have served on National Council, and </a:t>
            </a:r>
            <a:endParaRPr dirty="0">
              <a:solidFill>
                <a:schemeClr val="dk1"/>
              </a:solidFill>
              <a:latin typeface="Times New Roman"/>
              <a:ea typeface="Times New Roman"/>
              <a:cs typeface="Times New Roman"/>
              <a:sym typeface="Times New Roman"/>
            </a:endParaRPr>
          </a:p>
          <a:p>
            <a:pPr marL="474739" indent="-306602">
              <a:lnSpc>
                <a:spcPct val="115000"/>
              </a:lnSpc>
              <a:buClr>
                <a:schemeClr val="dk1"/>
              </a:buClr>
              <a:buSzPts val="1050"/>
              <a:buFont typeface="Times New Roman"/>
              <a:buChar char="●"/>
            </a:pPr>
            <a:r>
              <a:rPr lang="en" dirty="0">
                <a:solidFill>
                  <a:schemeClr val="dk1"/>
                </a:solidFill>
                <a:latin typeface="Times New Roman"/>
                <a:ea typeface="Times New Roman"/>
                <a:cs typeface="Times New Roman"/>
                <a:sym typeface="Times New Roman"/>
              </a:rPr>
              <a:t>9 indicated they have served on national sub-committees</a:t>
            </a:r>
            <a:endParaRPr dirty="0">
              <a:solidFill>
                <a:schemeClr val="dk1"/>
              </a:solidFill>
              <a:latin typeface="Times New Roman"/>
              <a:ea typeface="Times New Roman"/>
              <a:cs typeface="Times New Roman"/>
              <a:sym typeface="Times New Roman"/>
            </a:endParaRPr>
          </a:p>
          <a:p>
            <a:pPr>
              <a:lnSpc>
                <a:spcPct val="115000"/>
              </a:lnSpc>
              <a:buClr>
                <a:schemeClr val="dk1"/>
              </a:buClr>
            </a:pPr>
            <a:endParaRPr dirty="0">
              <a:solidFill>
                <a:schemeClr val="dk1"/>
              </a:solidFill>
              <a:latin typeface="Times New Roman"/>
              <a:ea typeface="Times New Roman"/>
              <a:cs typeface="Times New Roman"/>
              <a:sym typeface="Times New Roman"/>
            </a:endParaRPr>
          </a:p>
          <a:p>
            <a:pPr>
              <a:buClr>
                <a:schemeClr val="dk1"/>
              </a:buClr>
            </a:pPr>
            <a:r>
              <a:rPr lang="en-CA" dirty="0">
                <a:solidFill>
                  <a:schemeClr val="dk1"/>
                </a:solidFill>
              </a:rPr>
              <a:t>Raise your hand if you remember receiving a copy of this survey. Leave your hand up if you completed the survey! Thank you!</a:t>
            </a:r>
            <a:endParaRPr dirty="0">
              <a:solidFill>
                <a:schemeClr val="dk1"/>
              </a:solidFill>
            </a:endParaRPr>
          </a:p>
          <a:p>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25b0801099_0_5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25b0801099_0_5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lnSpc>
                <a:spcPct val="115000"/>
              </a:lnSpc>
              <a:buClr>
                <a:schemeClr val="dk1"/>
              </a:buClr>
              <a:defRPr/>
            </a:pPr>
            <a:r>
              <a:rPr lang="en-CA" b="1" dirty="0">
                <a:solidFill>
                  <a:schemeClr val="dk1"/>
                </a:solidFill>
                <a:latin typeface="Times New Roman"/>
                <a:ea typeface="Times New Roman"/>
                <a:cs typeface="Times New Roman"/>
                <a:sym typeface="Times New Roman"/>
              </a:rPr>
              <a:t> </a:t>
            </a:r>
            <a:r>
              <a:rPr lang="en-US" b="1" dirty="0">
                <a:solidFill>
                  <a:schemeClr val="dk1"/>
                </a:solidFill>
                <a:latin typeface="Times New Roman"/>
                <a:ea typeface="Times New Roman"/>
                <a:cs typeface="Times New Roman"/>
                <a:sym typeface="Times New Roman"/>
              </a:rPr>
              <a:t>Jacqueline: </a:t>
            </a:r>
          </a:p>
          <a:p>
            <a:pPr marL="0" marR="0" lvl="0" indent="0" algn="l" defTabSz="931774" rtl="0" eaLnBrk="1" fontAlgn="auto" latinLnBrk="0" hangingPunct="1">
              <a:lnSpc>
                <a:spcPct val="115000"/>
              </a:lnSpc>
              <a:spcBef>
                <a:spcPts val="0"/>
              </a:spcBef>
              <a:spcAft>
                <a:spcPts val="0"/>
              </a:spcAft>
              <a:buClr>
                <a:schemeClr val="dk1"/>
              </a:buClr>
              <a:buSzTx/>
              <a:buFontTx/>
              <a:buNone/>
              <a:tabLst/>
              <a:defRPr/>
            </a:pPr>
            <a:r>
              <a:rPr lang="en-US" dirty="0">
                <a:solidFill>
                  <a:schemeClr val="dk1"/>
                </a:solidFill>
                <a:latin typeface="Times New Roman"/>
                <a:ea typeface="Times New Roman"/>
                <a:cs typeface="Times New Roman"/>
                <a:sym typeface="Times New Roman"/>
              </a:rPr>
              <a:t>A skills bank was created. </a:t>
            </a:r>
            <a:r>
              <a:rPr lang="en-US" b="1" dirty="0">
                <a:solidFill>
                  <a:schemeClr val="dk1"/>
                </a:solidFill>
                <a:latin typeface="Times New Roman"/>
                <a:ea typeface="Times New Roman"/>
                <a:cs typeface="Times New Roman"/>
                <a:sym typeface="Times New Roman"/>
              </a:rPr>
              <a:t>(click)</a:t>
            </a:r>
          </a:p>
          <a:p>
            <a:pPr marL="0" marR="0" lvl="0" indent="0" algn="l" defTabSz="931774" rtl="0" eaLnBrk="1" fontAlgn="auto" latinLnBrk="0" hangingPunct="1">
              <a:lnSpc>
                <a:spcPct val="115000"/>
              </a:lnSpc>
              <a:spcBef>
                <a:spcPts val="0"/>
              </a:spcBef>
              <a:spcAft>
                <a:spcPts val="0"/>
              </a:spcAft>
              <a:buClr>
                <a:schemeClr val="dk1"/>
              </a:buClr>
              <a:buSzTx/>
              <a:buFontTx/>
              <a:buNone/>
              <a:tabLst/>
              <a:defRPr/>
            </a:pPr>
            <a:r>
              <a:rPr lang="en-US" dirty="0">
                <a:solidFill>
                  <a:schemeClr val="dk1"/>
                </a:solidFill>
                <a:latin typeface="Times New Roman"/>
                <a:ea typeface="Times New Roman"/>
                <a:cs typeface="Times New Roman"/>
                <a:sym typeface="Times New Roman"/>
              </a:rPr>
              <a:t>This will allow councils to draw on the expertise of our sisters in our dioceses, province, and even across the country. </a:t>
            </a:r>
            <a:r>
              <a:rPr lang="en-US" b="1" dirty="0">
                <a:solidFill>
                  <a:schemeClr val="dk1"/>
                </a:solidFill>
                <a:latin typeface="Times New Roman"/>
                <a:ea typeface="Times New Roman"/>
                <a:cs typeface="Times New Roman"/>
                <a:sym typeface="Times New Roman"/>
              </a:rPr>
              <a:t>(click)</a:t>
            </a:r>
          </a:p>
          <a:p>
            <a:pPr marL="0" marR="0" lvl="0" indent="0" algn="l" defTabSz="931774" rtl="0" eaLnBrk="1" fontAlgn="auto" latinLnBrk="0" hangingPunct="1">
              <a:lnSpc>
                <a:spcPct val="115000"/>
              </a:lnSpc>
              <a:spcBef>
                <a:spcPts val="0"/>
              </a:spcBef>
              <a:spcAft>
                <a:spcPts val="0"/>
              </a:spcAft>
              <a:buClr>
                <a:schemeClr val="dk1"/>
              </a:buClr>
              <a:buSzTx/>
              <a:buFontTx/>
              <a:buNone/>
              <a:tabLst/>
              <a:defRPr/>
            </a:pPr>
            <a:r>
              <a:rPr lang="en-US" dirty="0">
                <a:solidFill>
                  <a:schemeClr val="dk1"/>
                </a:solidFill>
                <a:latin typeface="Times New Roman"/>
                <a:ea typeface="Times New Roman"/>
                <a:cs typeface="Times New Roman"/>
                <a:sym typeface="Times New Roman"/>
              </a:rPr>
              <a:t>So how will you use this skills bank? </a:t>
            </a:r>
            <a:r>
              <a:rPr lang="en-US" b="1" dirty="0">
                <a:solidFill>
                  <a:schemeClr val="dk1"/>
                </a:solidFill>
                <a:latin typeface="Times New Roman"/>
                <a:ea typeface="Times New Roman"/>
                <a:cs typeface="Times New Roman"/>
                <a:sym typeface="Times New Roman"/>
              </a:rPr>
              <a:t>(click)</a:t>
            </a:r>
          </a:p>
          <a:p>
            <a:pPr>
              <a:buClr>
                <a:schemeClr val="dk1"/>
              </a:buClr>
            </a:pPr>
            <a:r>
              <a:rPr lang="en-US" dirty="0">
                <a:solidFill>
                  <a:schemeClr val="dk1"/>
                </a:solidFill>
                <a:latin typeface="Times New Roman"/>
                <a:ea typeface="Times New Roman"/>
                <a:cs typeface="Times New Roman"/>
                <a:sym typeface="Times New Roman"/>
              </a:rPr>
              <a:t>Even though we only have a draft version of the document I have a couple of examples to help you figure it out!</a:t>
            </a:r>
          </a:p>
          <a:p>
            <a:pPr defTabSz="931774">
              <a:lnSpc>
                <a:spcPct val="115000"/>
              </a:lnSpc>
              <a:buClr>
                <a:schemeClr val="dk1"/>
              </a:buClr>
              <a:defRPr/>
            </a:pPr>
            <a:endParaRPr lang="en-CA" dirty="0">
              <a:solidFill>
                <a:schemeClr val="dk1"/>
              </a:solidFill>
              <a:latin typeface="Times New Roman"/>
              <a:ea typeface="Times New Roman"/>
              <a:cs typeface="Times New Roman"/>
              <a:sym typeface="Times New Roman"/>
            </a:endParaRPr>
          </a:p>
          <a:p>
            <a:pPr defTabSz="931774">
              <a:lnSpc>
                <a:spcPct val="115000"/>
              </a:lnSpc>
              <a:buClr>
                <a:schemeClr val="dk1"/>
              </a:buClr>
              <a:defRPr/>
            </a:pPr>
            <a:endParaRPr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25b6a92943_1_2: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25b6a92943_1_2: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latin typeface="Times New Roman" panose="02020603050405020304" pitchFamily="18" charset="0"/>
                <a:cs typeface="Times New Roman" panose="02020603050405020304" pitchFamily="18" charset="0"/>
              </a:rPr>
              <a:t>To do a search in the document use “control F” (or command F if you use a Mac) to bring up the search bar. </a:t>
            </a:r>
            <a:r>
              <a:rPr lang="en" dirty="0">
                <a:solidFill>
                  <a:schemeClr val="dk1"/>
                </a:solidFill>
                <a:latin typeface="Times New Roman" panose="02020603050405020304" pitchFamily="18" charset="0"/>
                <a:cs typeface="Times New Roman" panose="02020603050405020304" pitchFamily="18" charset="0"/>
              </a:rPr>
              <a:t>Maybe you need help creating or editing a policy and procedure manual? You can use the skills bank to search for someone to help with that! </a:t>
            </a:r>
            <a:r>
              <a:rPr lang="en" b="1" dirty="0">
                <a:latin typeface="Times New Roman" panose="02020603050405020304" pitchFamily="18" charset="0"/>
                <a:cs typeface="Times New Roman" panose="02020603050405020304" pitchFamily="18" charset="0"/>
              </a:rPr>
              <a:t>(click)</a:t>
            </a:r>
          </a:p>
          <a:p>
            <a:r>
              <a:rPr lang="en" dirty="0">
                <a:latin typeface="Times New Roman" panose="02020603050405020304" pitchFamily="18" charset="0"/>
                <a:cs typeface="Times New Roman" panose="02020603050405020304" pitchFamily="18" charset="0"/>
              </a:rPr>
              <a:t>If you type “P&amp;P” into the search bar you can see “1 of 2” beside the word “find”. This means that there are 2 people that have knowledge to share about P&amp;P’s.</a:t>
            </a:r>
            <a:endParaRP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The first woman, Anita Bath lives in Seaswept, NB.  She has indicated that she has “League knowledge via study of the C&amp;B and P&amp;P”</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She also indicates that she understands “Policy and Procedures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You can reach her by email, or by calling her home phone or cell. She is willing to share her knowledge with you online, or by email, telephone or in person.</a:t>
            </a:r>
          </a:p>
          <a:p>
            <a:endParaRPr lang="en" dirty="0">
              <a:latin typeface="Times New Roman" panose="02020603050405020304" pitchFamily="18" charset="0"/>
              <a:cs typeface="Times New Roman" panose="02020603050405020304" pitchFamily="18" charset="0"/>
            </a:endParaRPr>
          </a:p>
          <a:p>
            <a:pPr defTabSz="949478">
              <a:defRPr/>
            </a:pPr>
            <a:r>
              <a:rPr lang="en-US" u="sng" dirty="0">
                <a:solidFill>
                  <a:schemeClr val="hlink"/>
                </a:solidFill>
                <a:latin typeface="Times New Roman" panose="02020603050405020304" pitchFamily="18" charset="0"/>
                <a:cs typeface="Times New Roman" panose="02020603050405020304" pitchFamily="18" charset="0"/>
                <a:hlinkClick r:id="rId3"/>
              </a:rPr>
              <a:t>https://humorliving.com/name-puns/</a:t>
            </a:r>
            <a:endParaRPr lang="en-US" dirty="0">
              <a:latin typeface="Times New Roman" panose="02020603050405020304" pitchFamily="18" charset="0"/>
              <a:cs typeface="Times New Roman" panose="02020603050405020304" pitchFamily="18" charset="0"/>
            </a:endParaRPr>
          </a:p>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b60a19fee_0_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4b60a19fee_0_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The second woman, Anne Teak, is from Far Out SK. She indicates that she keeps an updated copy of the National P&amp;P. If you are looking for someone to help you write a policy and procedure manual, maybe Anne Teak or Anita Bath are not the people to help you.</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4b60a19fee_0_9: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4b60a19fee_0_9: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When you change your search from “P&amp;P” to “policy” </a:t>
            </a: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you can see that instead of 2 results you find 21.  </a:t>
            </a:r>
            <a:endParaRP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Ella Vader says she can help members revise policy and procedure manuals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and Paige Turner has knowledge on Policy and Procedures. If you keep clicking “next” you will scroll through the document finding all of the places that the word “policy” appears.</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b60a19fee_0_2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b60a19fee_0_23: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Rhoda Carr will help you “Create and revise Policy and Procedures manuals”. She prefers to share her knowledge by email, phone, or in person. If you live close to Wonder, ON and want to meet in person - Rhoda might be the help you need. </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b60a19fee_0_2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4b60a19fee_0_2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There are many mentors in this skills bank to help you with policy and procedure manuals. Eileen Bach will help.</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4b60a19fee_0_3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4b60a19fee_0_33: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So will Crystal Ball.</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4b60a19fee_0_3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4b60a19fee_0_3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And Clara Nett</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Shari:</a:t>
            </a:r>
          </a:p>
          <a:p>
            <a:r>
              <a:rPr lang="en-CA" dirty="0">
                <a:latin typeface="Times New Roman" panose="02020603050405020304" pitchFamily="18" charset="0"/>
                <a:cs typeface="Times New Roman" panose="02020603050405020304" pitchFamily="18" charset="0"/>
              </a:rPr>
              <a:t>The plan outline is: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dirty="0">
                <a:latin typeface="Times New Roman" panose="02020603050405020304" pitchFamily="18" charset="0"/>
                <a:cs typeface="Times New Roman" panose="02020603050405020304" pitchFamily="18" charset="0"/>
              </a:rPr>
              <a:t>strategic Plan for working group was initiated each year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b="0" dirty="0">
                <a:latin typeface="Times New Roman" panose="02020603050405020304" pitchFamily="18" charset="0"/>
                <a:cs typeface="Times New Roman" panose="02020603050405020304" pitchFamily="18" charset="0"/>
              </a:rPr>
              <a:t>w</a:t>
            </a:r>
            <a:r>
              <a:rPr lang="en-CA" dirty="0">
                <a:latin typeface="Times New Roman" panose="02020603050405020304" pitchFamily="18" charset="0"/>
                <a:cs typeface="Times New Roman" panose="02020603050405020304" pitchFamily="18" charset="0"/>
              </a:rPr>
              <a:t>orking groups were formed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dirty="0">
                <a:latin typeface="Times New Roman" panose="02020603050405020304" pitchFamily="18" charset="0"/>
                <a:cs typeface="Times New Roman" panose="02020603050405020304" pitchFamily="18" charset="0"/>
              </a:rPr>
              <a:t>work began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dirty="0">
                <a:latin typeface="Times New Roman" panose="02020603050405020304" pitchFamily="18" charset="0"/>
                <a:cs typeface="Times New Roman" panose="02020603050405020304" pitchFamily="18" charset="0"/>
              </a:rPr>
              <a:t>resources were created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dirty="0">
                <a:latin typeface="Times New Roman" panose="02020603050405020304" pitchFamily="18" charset="0"/>
                <a:cs typeface="Times New Roman" panose="02020603050405020304" pitchFamily="18" charset="0"/>
              </a:rPr>
              <a:t>examination and approval by the implementation committee </a:t>
            </a:r>
            <a:r>
              <a:rPr lang="en-CA" b="1" dirty="0">
                <a:latin typeface="Times New Roman" panose="02020603050405020304" pitchFamily="18" charset="0"/>
                <a:cs typeface="Times New Roman" panose="02020603050405020304" pitchFamily="18" charset="0"/>
              </a:rPr>
              <a:t>(click)</a:t>
            </a:r>
          </a:p>
          <a:p>
            <a:pPr marL="291179" marR="0" lvl="0" indent="-291179"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dirty="0">
                <a:latin typeface="Times New Roman" panose="02020603050405020304" pitchFamily="18" charset="0"/>
                <a:cs typeface="Times New Roman" panose="02020603050405020304" pitchFamily="18" charset="0"/>
              </a:rPr>
              <a:t>editing and design </a:t>
            </a:r>
            <a:r>
              <a:rPr lang="en-CA" b="1" dirty="0">
                <a:latin typeface="Times New Roman" panose="02020603050405020304" pitchFamily="18" charset="0"/>
                <a:cs typeface="Times New Roman" panose="02020603050405020304" pitchFamily="18" charset="0"/>
              </a:rPr>
              <a:t>(click)</a:t>
            </a:r>
          </a:p>
          <a:p>
            <a:pPr marL="291179" indent="-291179">
              <a:buFont typeface="Wingdings" panose="05000000000000000000" pitchFamily="2" charset="2"/>
              <a:buChar char="q"/>
            </a:pPr>
            <a:r>
              <a:rPr lang="en-CA" dirty="0">
                <a:latin typeface="Times New Roman" panose="02020603050405020304" pitchFamily="18" charset="0"/>
                <a:cs typeface="Times New Roman" panose="02020603050405020304" pitchFamily="18" charset="0"/>
              </a:rPr>
              <a:t>resources released</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602605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b60a19fee_0_4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4b60a19fee_0_43: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latin typeface="Times New Roman" panose="02020603050405020304" pitchFamily="18" charset="0"/>
                <a:cs typeface="Times New Roman" panose="02020603050405020304" pitchFamily="18" charset="0"/>
              </a:rPr>
              <a:t>Have you been asked to run your parish elections? Maybe you are responsible for your diocesan election for the first time. Type “elections” into the search bar and you will find many mentors willing to help. </a:t>
            </a:r>
            <a:r>
              <a:rPr lang="en" b="1" dirty="0">
                <a:latin typeface="Times New Roman" panose="02020603050405020304" pitchFamily="18"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latin typeface="Times New Roman" panose="02020603050405020304" pitchFamily="18" charset="0"/>
                <a:cs typeface="Times New Roman" panose="02020603050405020304" pitchFamily="18" charset="0"/>
              </a:rPr>
              <a:t>Paige Turner and </a:t>
            </a:r>
            <a:r>
              <a:rPr lang="en"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Polly Ester have knowledge to share.</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4b60a19fee_0_3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4b60a19fee_0_3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Rhoda </a:t>
            </a:r>
            <a:r>
              <a:rPr lang="en-US" dirty="0" err="1">
                <a:latin typeface="Times New Roman" panose="02020603050405020304" pitchFamily="18" charset="0"/>
                <a:cs typeface="Times New Roman" panose="02020603050405020304" pitchFamily="18" charset="0"/>
              </a:rPr>
              <a:t>Carr</a:t>
            </a:r>
            <a:r>
              <a:rPr lang="en-US" dirty="0">
                <a:latin typeface="Times New Roman" panose="02020603050405020304" pitchFamily="18" charset="0"/>
                <a:cs typeface="Times New Roman" panose="02020603050405020304" pitchFamily="18" charset="0"/>
              </a:rPr>
              <a:t> has shared that she has experience running diocesan elections.</a:t>
            </a:r>
          </a:p>
        </p:txBody>
      </p:sp>
    </p:spTree>
    <p:extLst>
      <p:ext uri="{BB962C8B-B14F-4D97-AF65-F5344CB8AC3E}">
        <p14:creationId xmlns:p14="http://schemas.microsoft.com/office/powerpoint/2010/main" val="2192944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4b60a19fee_0_55: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4b60a19fee_0_55: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We have all been asked to create or organize prayer services at one time or another. Who hasn’t spent time stressing about that? You can see that there are 61 people that mentioned “prayer service” as a skill that they could share.</a:t>
            </a:r>
            <a:endParaRPr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This might be organizing,</a:t>
            </a: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preparing or </a:t>
            </a: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leading prayer services. </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b60a19fee_0_65: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4b60a19fee_0_65: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buClr>
                <a:schemeClr val="dk1"/>
              </a:buClr>
              <a:defRPr/>
            </a:pPr>
            <a:r>
              <a:rPr lang="en" b="1" dirty="0">
                <a:solidFill>
                  <a:schemeClr val="dk1"/>
                </a:solidFill>
                <a:latin typeface="Times New Roman"/>
                <a:ea typeface="Times New Roman"/>
                <a:cs typeface="Times New Roman"/>
                <a:sym typeface="Times New Roman"/>
              </a:rPr>
              <a:t>Jacqueline:</a:t>
            </a:r>
          </a:p>
          <a:p>
            <a:pPr>
              <a:buClr>
                <a:schemeClr val="dk1"/>
              </a:buClr>
            </a:pPr>
            <a:r>
              <a:rPr lang="en" dirty="0">
                <a:solidFill>
                  <a:schemeClr val="dk1"/>
                </a:solidFill>
                <a:latin typeface="Times New Roman" panose="02020603050405020304" pitchFamily="18" charset="0"/>
                <a:cs typeface="Times New Roman" panose="02020603050405020304" pitchFamily="18" charset="0"/>
              </a:rPr>
              <a:t> </a:t>
            </a:r>
          </a:p>
          <a:p>
            <a:pPr>
              <a:buClr>
                <a:schemeClr val="dk1"/>
              </a:buClr>
            </a:pPr>
            <a:r>
              <a:rPr lang="en" dirty="0">
                <a:solidFill>
                  <a:schemeClr val="dk1"/>
                </a:solidFill>
                <a:latin typeface="Times New Roman" panose="02020603050405020304" pitchFamily="18" charset="0"/>
                <a:cs typeface="Times New Roman" panose="02020603050405020304" pitchFamily="18" charset="0"/>
              </a:rPr>
              <a:t>There are lots of choices here. You can pick someone close to you (maybe even in your diocese) or someone farther away from you.</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b60a19fee_0_72: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4b60a19fee_0_72: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US" b="1"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And one last example - There are mentors available if you are needing help with creating or using a spreadsheet. </a:t>
            </a:r>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Here you can see that when I typed in “spreadsheet” only one mentor said she could help.</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When you look at Sue Flay’s information said she had knowledge to share about “excel spreadsheets.” The thing about searching for words/phrases is that you have to be smarter than the computer. It only searches for what you ask it to.</a:t>
            </a:r>
            <a:endParaRPr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4b60a19fee_0_7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4b60a19fee_0_7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defRPr/>
            </a:pPr>
            <a:r>
              <a:rPr lang="en" b="1" dirty="0">
                <a:solidFill>
                  <a:schemeClr val="dk1"/>
                </a:solidFill>
                <a:latin typeface="Times New Roman"/>
                <a:ea typeface="Times New Roman"/>
                <a:cs typeface="Times New Roman"/>
                <a:sym typeface="Times New Roman"/>
              </a:rPr>
              <a:t>Jacqueline:</a:t>
            </a:r>
          </a:p>
          <a:p>
            <a:endParaRPr lang="en-US" b="1"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If I do a second search using the word “excel” I get 25 results instead of 1.</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Here we see that Terry Bell has information about Excel.</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(click) </a:t>
            </a:r>
            <a:r>
              <a:rPr lang="en" dirty="0">
                <a:latin typeface="Times New Roman" panose="02020603050405020304" pitchFamily="18" charset="0"/>
                <a:cs typeface="Times New Roman" panose="02020603050405020304" pitchFamily="18" charset="0"/>
              </a:rPr>
              <a:t>But you can also see that when you search for “excel” it also finds the first 5 letters of excellent. </a:t>
            </a:r>
            <a:r>
              <a:rPr lang="en-US" dirty="0">
                <a:latin typeface="Times New Roman" panose="02020603050405020304" pitchFamily="18" charset="0"/>
                <a:cs typeface="Times New Roman" panose="02020603050405020304" pitchFamily="18" charset="0"/>
              </a:rPr>
              <a:t>So,</a:t>
            </a:r>
            <a:r>
              <a:rPr lang="en" dirty="0">
                <a:latin typeface="Times New Roman" panose="02020603050405020304" pitchFamily="18" charset="0"/>
                <a:cs typeface="Times New Roman" panose="02020603050405020304" pitchFamily="18" charset="0"/>
              </a:rPr>
              <a:t> once you have done a search you will need to find the person that fits what you were looking for.</a:t>
            </a:r>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The mentor members working group is very excited to have created this resource for use by all members.  </a:t>
            </a:r>
            <a:r>
              <a:rPr lang="en-US" dirty="0">
                <a:latin typeface="Times New Roman" panose="02020603050405020304" pitchFamily="18" charset="0"/>
                <a:cs typeface="Times New Roman" panose="02020603050405020304" pitchFamily="18" charset="0"/>
              </a:rPr>
              <a:t>Hopefully,</a:t>
            </a:r>
            <a:r>
              <a:rPr lang="en" dirty="0">
                <a:latin typeface="Times New Roman" panose="02020603050405020304" pitchFamily="18" charset="0"/>
                <a:cs typeface="Times New Roman" panose="02020603050405020304" pitchFamily="18" charset="0"/>
              </a:rPr>
              <a:t> it will be released soon.</a:t>
            </a:r>
            <a:endParaRPr dirty="0">
              <a:latin typeface="Times New Roman" panose="02020603050405020304" pitchFamily="18" charset="0"/>
              <a:cs typeface="Times New Roman" panose="02020603050405020304" pitchFamily="18" charset="0"/>
            </a:endParaRPr>
          </a:p>
          <a:p>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lnSpc>
                <a:spcPct val="115000"/>
              </a:lnSpc>
              <a:defRPr/>
            </a:pPr>
            <a:r>
              <a:rPr lang="en" b="1" dirty="0">
                <a:solidFill>
                  <a:schemeClr val="dk1"/>
                </a:solidFill>
                <a:latin typeface="Times New Roman"/>
                <a:ea typeface="Times New Roman"/>
                <a:cs typeface="Times New Roman"/>
                <a:sym typeface="Times New Roman"/>
              </a:rPr>
              <a:t>Jacqueline:</a:t>
            </a:r>
          </a:p>
          <a:p>
            <a:pPr>
              <a:lnSpc>
                <a:spcPct val="115000"/>
              </a:lnSpc>
            </a:pPr>
            <a:endParaRPr lang="en-US" dirty="0">
              <a:solidFill>
                <a:schemeClr val="dk1"/>
              </a:solidFill>
              <a:latin typeface="Times New Roman"/>
              <a:ea typeface="Times New Roman"/>
              <a:cs typeface="Times New Roman"/>
              <a:sym typeface="Times New Roman"/>
            </a:endParaRPr>
          </a:p>
          <a:p>
            <a:pPr>
              <a:lnSpc>
                <a:spcPct val="115000"/>
              </a:lnSpc>
            </a:pPr>
            <a:r>
              <a:rPr lang="en-US" dirty="0">
                <a:solidFill>
                  <a:schemeClr val="dk1"/>
                </a:solidFill>
                <a:latin typeface="Times New Roman"/>
                <a:ea typeface="Times New Roman"/>
                <a:cs typeface="Times New Roman"/>
                <a:sym typeface="Times New Roman"/>
              </a:rPr>
              <a:t>The Education on Core Purpose and Priorities Working Group was made up of Cecile, Barbara, Marjorie and Barb. </a:t>
            </a:r>
          </a:p>
          <a:p>
            <a:pPr>
              <a:lnSpc>
                <a:spcPct val="115000"/>
              </a:lnSpc>
            </a:pPr>
            <a:endParaRPr lang="en-US" dirty="0">
              <a:solidFill>
                <a:schemeClr val="dk1"/>
              </a:solidFill>
              <a:latin typeface="Times New Roman"/>
              <a:ea typeface="Times New Roman"/>
              <a:cs typeface="Times New Roman"/>
              <a:sym typeface="Times New Roman"/>
            </a:endParaRPr>
          </a:p>
          <a:p>
            <a:pPr>
              <a:lnSpc>
                <a:spcPct val="115000"/>
              </a:lnSpc>
            </a:pPr>
            <a:r>
              <a:rPr lang="en-US" dirty="0">
                <a:solidFill>
                  <a:schemeClr val="dk1"/>
                </a:solidFill>
                <a:latin typeface="Times New Roman"/>
                <a:ea typeface="Times New Roman"/>
                <a:cs typeface="Times New Roman"/>
                <a:sym typeface="Times New Roman"/>
              </a:rPr>
              <a:t>This group was responsible for completing two strategies: </a:t>
            </a:r>
          </a:p>
          <a:p>
            <a:pPr marL="474739" indent="-306602">
              <a:lnSpc>
                <a:spcPct val="115000"/>
              </a:lnSpc>
              <a:buClr>
                <a:schemeClr val="dk1"/>
              </a:buClr>
              <a:buSzPts val="1050"/>
              <a:buFont typeface="Times New Roman"/>
              <a:buChar char="●"/>
            </a:pPr>
            <a:r>
              <a:rPr lang="en-US" dirty="0">
                <a:solidFill>
                  <a:schemeClr val="dk1"/>
                </a:solidFill>
                <a:latin typeface="Times New Roman"/>
                <a:ea typeface="Times New Roman"/>
                <a:cs typeface="Times New Roman"/>
                <a:sym typeface="Times New Roman"/>
              </a:rPr>
              <a:t>Educate members on the core purpose of the League</a:t>
            </a:r>
          </a:p>
          <a:p>
            <a:pPr marL="474739" indent="-306602">
              <a:lnSpc>
                <a:spcPct val="115000"/>
              </a:lnSpc>
              <a:buClr>
                <a:schemeClr val="dk1"/>
              </a:buClr>
              <a:buSzPts val="1050"/>
              <a:buFont typeface="Times New Roman"/>
              <a:buChar char="●"/>
            </a:pPr>
            <a:r>
              <a:rPr lang="en-US" dirty="0">
                <a:solidFill>
                  <a:schemeClr val="dk1"/>
                </a:solidFill>
                <a:latin typeface="Times New Roman"/>
                <a:ea typeface="Times New Roman"/>
                <a:cs typeface="Times New Roman"/>
                <a:sym typeface="Times New Roman"/>
              </a:rPr>
              <a:t>Emphasize the need for education about the priorities of the League.</a:t>
            </a:r>
          </a:p>
          <a:p>
            <a:pPr>
              <a:lnSpc>
                <a:spcPct val="115000"/>
              </a:lnSpc>
            </a:pPr>
            <a:endParaRPr lang="en-US" dirty="0">
              <a:solidFill>
                <a:schemeClr val="dk1"/>
              </a:solidFill>
              <a:latin typeface="Times New Roman"/>
              <a:ea typeface="Times New Roman"/>
              <a:cs typeface="Times New Roman"/>
              <a:sym typeface="Times New Roman"/>
            </a:endParaRPr>
          </a:p>
          <a:p>
            <a:pPr>
              <a:lnSpc>
                <a:spcPct val="115000"/>
              </a:lnSpc>
              <a:buClr>
                <a:schemeClr val="dk1"/>
              </a:buClr>
            </a:pPr>
            <a:r>
              <a:rPr lang="en-US" dirty="0">
                <a:solidFill>
                  <a:schemeClr val="dk1"/>
                </a:solidFill>
                <a:latin typeface="Times New Roman"/>
                <a:ea typeface="Times New Roman"/>
                <a:cs typeface="Times New Roman"/>
                <a:sym typeface="Times New Roman"/>
              </a:rPr>
              <a:t>This group has created 3 resources that emphasize our core purpose statement and the objects of the League. These resources are still in a draft format and will be released this fall.</a:t>
            </a:r>
            <a:endParaRPr lang="en-US" dirty="0">
              <a:solidFill>
                <a:schemeClr val="dk1"/>
              </a:solidFill>
            </a:endParaRPr>
          </a:p>
          <a:p>
            <a:pPr marL="164840"/>
            <a:endParaRPr lang="en-US" dirty="0"/>
          </a:p>
        </p:txBody>
      </p:sp>
      <p:sp>
        <p:nvSpPr>
          <p:cNvPr id="4" name="Slide Number Placeholder 3"/>
          <p:cNvSpPr>
            <a:spLocks noGrp="1"/>
          </p:cNvSpPr>
          <p:nvPr>
            <p:ph type="sldNum" sz="quarter" idx="5"/>
          </p:nvPr>
        </p:nvSpPr>
        <p:spPr/>
        <p:txBody>
          <a:bodyPr lIns="94947" tIns="47474" rIns="94947" bIns="47474"/>
          <a:lstStyle/>
          <a:p>
            <a:pPr algn="l" defTabSz="465887">
              <a:defRPr/>
            </a:pPr>
            <a:fld id="{EE0A5EAE-5067-4EE0-BDDE-DC952B55085A}" type="slidenum">
              <a:rPr lang="en-CA" sz="1800">
                <a:solidFill>
                  <a:srgbClr val="000000"/>
                </a:solidFill>
                <a:latin typeface="Arial"/>
              </a:rPr>
              <a:pPr algn="l" defTabSz="465887">
                <a:defRPr/>
              </a:pPr>
              <a:t>56</a:t>
            </a:fld>
            <a:endParaRPr lang="en-CA" sz="1800" dirty="0">
              <a:solidFill>
                <a:srgbClr val="000000"/>
              </a:solidFill>
              <a:latin typeface="Arial"/>
            </a:endParaRPr>
          </a:p>
        </p:txBody>
      </p:sp>
    </p:spTree>
    <p:extLst>
      <p:ext uri="{BB962C8B-B14F-4D97-AF65-F5344CB8AC3E}">
        <p14:creationId xmlns:p14="http://schemas.microsoft.com/office/powerpoint/2010/main" val="4040431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b60a19fee_0_101: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b60a19fee_0_10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lnSpc>
                <a:spcPct val="115000"/>
              </a:lnSpc>
              <a:defRPr/>
            </a:pPr>
            <a:r>
              <a:rPr lang="en" b="1" dirty="0">
                <a:solidFill>
                  <a:schemeClr val="dk1"/>
                </a:solidFill>
                <a:latin typeface="Times New Roman"/>
                <a:ea typeface="Times New Roman"/>
                <a:cs typeface="Times New Roman"/>
                <a:sym typeface="Times New Roman"/>
              </a:rPr>
              <a:t>Jacqueline:</a:t>
            </a:r>
          </a:p>
          <a:p>
            <a:pPr>
              <a:lnSpc>
                <a:spcPct val="115000"/>
              </a:lnSpc>
            </a:pPr>
            <a:endParaRPr lang="en" dirty="0">
              <a:solidFill>
                <a:schemeClr val="dk1"/>
              </a:solidFill>
              <a:latin typeface="Times New Roman"/>
              <a:ea typeface="Times New Roman"/>
              <a:cs typeface="Times New Roman"/>
              <a:sym typeface="Times New Roman"/>
            </a:endParaRPr>
          </a:p>
          <a:p>
            <a:pPr>
              <a:lnSpc>
                <a:spcPct val="115000"/>
              </a:lnSpc>
            </a:pPr>
            <a:r>
              <a:rPr lang="en" dirty="0">
                <a:solidFill>
                  <a:schemeClr val="dk1"/>
                </a:solidFill>
                <a:latin typeface="Times New Roman"/>
                <a:ea typeface="Times New Roman"/>
                <a:cs typeface="Times New Roman"/>
                <a:sym typeface="Times New Roman"/>
              </a:rPr>
              <a:t>This group has created a placemat, </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b60a19fee_0_10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4b60a19fee_0_10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lnSpc>
                <a:spcPct val="115000"/>
              </a:lnSpc>
              <a:buClr>
                <a:schemeClr val="dk1"/>
              </a:buClr>
              <a:defRPr/>
            </a:pPr>
            <a:r>
              <a:rPr lang="en" b="1" dirty="0">
                <a:solidFill>
                  <a:schemeClr val="dk1"/>
                </a:solidFill>
                <a:latin typeface="Times New Roman"/>
                <a:ea typeface="Times New Roman"/>
                <a:cs typeface="Times New Roman"/>
                <a:sym typeface="Times New Roman"/>
              </a:rPr>
              <a:t>Jacqueline:</a:t>
            </a:r>
          </a:p>
          <a:p>
            <a:pPr>
              <a:lnSpc>
                <a:spcPct val="115000"/>
              </a:lnSpc>
              <a:buClr>
                <a:schemeClr val="dk1"/>
              </a:buClr>
            </a:pPr>
            <a:endParaRPr lang="en" dirty="0">
              <a:solidFill>
                <a:schemeClr val="dk1"/>
              </a:solidFill>
              <a:latin typeface="Times New Roman"/>
              <a:ea typeface="Times New Roman"/>
              <a:cs typeface="Times New Roman"/>
              <a:sym typeface="Times New Roman"/>
            </a:endParaRPr>
          </a:p>
          <a:p>
            <a:pPr>
              <a:lnSpc>
                <a:spcPct val="115000"/>
              </a:lnSpc>
              <a:buClr>
                <a:schemeClr val="dk1"/>
              </a:buClr>
            </a:pPr>
            <a:r>
              <a:rPr lang="en" dirty="0">
                <a:solidFill>
                  <a:schemeClr val="dk1"/>
                </a:solidFill>
                <a:latin typeface="Times New Roman"/>
                <a:ea typeface="Times New Roman"/>
                <a:cs typeface="Times New Roman"/>
                <a:sym typeface="Times New Roman"/>
              </a:rPr>
              <a:t>a bookmark</a:t>
            </a:r>
            <a:endParaRPr dirty="0">
              <a:solidFill>
                <a:schemeClr val="dk1"/>
              </a:solidFill>
            </a:endParaRPr>
          </a:p>
          <a:p>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b60a19fee_0_11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4b60a19fee_0_11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defTabSz="931774">
              <a:lnSpc>
                <a:spcPct val="115000"/>
              </a:lnSpc>
              <a:buClr>
                <a:schemeClr val="dk1"/>
              </a:buClr>
              <a:defRPr/>
            </a:pPr>
            <a:r>
              <a:rPr lang="en" b="1" dirty="0">
                <a:solidFill>
                  <a:schemeClr val="dk1"/>
                </a:solidFill>
                <a:latin typeface="Times New Roman"/>
                <a:ea typeface="Times New Roman"/>
                <a:cs typeface="Times New Roman"/>
                <a:sym typeface="Times New Roman"/>
              </a:rPr>
              <a:t>Jacqueline:</a:t>
            </a:r>
          </a:p>
          <a:p>
            <a:pPr>
              <a:lnSpc>
                <a:spcPct val="115000"/>
              </a:lnSpc>
              <a:buClr>
                <a:schemeClr val="dk1"/>
              </a:buClr>
            </a:pPr>
            <a:endParaRPr lang="en" dirty="0">
              <a:solidFill>
                <a:schemeClr val="dk1"/>
              </a:solidFill>
              <a:latin typeface="Times New Roman"/>
              <a:ea typeface="Times New Roman"/>
              <a:cs typeface="Times New Roman"/>
              <a:sym typeface="Times New Roman"/>
            </a:endParaRPr>
          </a:p>
          <a:p>
            <a:pPr>
              <a:lnSpc>
                <a:spcPct val="115000"/>
              </a:lnSpc>
              <a:buClr>
                <a:schemeClr val="dk1"/>
              </a:buClr>
            </a:pPr>
            <a:r>
              <a:rPr lang="en" dirty="0">
                <a:solidFill>
                  <a:schemeClr val="dk1"/>
                </a:solidFill>
                <a:latin typeface="Times New Roman"/>
                <a:ea typeface="Times New Roman"/>
                <a:cs typeface="Times New Roman"/>
                <a:sym typeface="Times New Roman"/>
              </a:rPr>
              <a:t>and a short educational PowerPoint on the core purpose and objects of the League.</a:t>
            </a:r>
            <a:endParaRPr i="1" u="sng"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Shari:</a:t>
            </a:r>
          </a:p>
          <a:p>
            <a:r>
              <a:rPr lang="en-CA" dirty="0">
                <a:latin typeface="Times New Roman" panose="02020603050405020304" pitchFamily="18" charset="0"/>
                <a:cs typeface="Times New Roman" panose="02020603050405020304" pitchFamily="18" charset="0"/>
              </a:rPr>
              <a:t>There are over 70 resources now available under </a:t>
            </a:r>
            <a:r>
              <a:rPr lang="en-CA" i="1" dirty="0">
                <a:latin typeface="Times New Roman" panose="02020603050405020304" pitchFamily="18" charset="0"/>
                <a:cs typeface="Times New Roman" panose="02020603050405020304" pitchFamily="18" charset="0"/>
              </a:rPr>
              <a:t>Strategic Planning Resources and Updates </a:t>
            </a:r>
            <a:r>
              <a:rPr lang="en-CA" dirty="0">
                <a:latin typeface="Times New Roman" panose="02020603050405020304" pitchFamily="18" charset="0"/>
                <a:cs typeface="Times New Roman" panose="02020603050405020304" pitchFamily="18" charset="0"/>
              </a:rPr>
              <a:t>section on the national website. OVER 70! All easy to find and all created by dedicated, intelligent, articulate women of the League. </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These women were led by the implementation committee. This committee is presently led by 3 women I have ultimate respect for. Initially we started with 4 members and unfortunately 2 had to resign, Sharon Ciebin of Coquitlam, BC and Lisa Henry of North Bay, ON, not without major contribution to the plan, however.</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So, each implementation committee lead had several strategies within the responsibility of her goal. Each goal had targets and the working groups became familiar with the outline of the targets or goals and commenced investigation and work. The working group met with its lead, usually monthly and progressed until the goal was achieved and was ready for presentation to the implementation committee who ensured the goal and target was met before remitting it to the office for review.</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The smartphone app was a strategy/goal that was found to be extremely complicated and expensive so was not pursued.</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719884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b60a19fee_0_121: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4b60a19fee_0_12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a:lnSpc>
                <a:spcPct val="115000"/>
              </a:lnSpc>
              <a:buClr>
                <a:schemeClr val="dk1"/>
              </a:buClr>
            </a:pPr>
            <a:r>
              <a:rPr lang="en" b="1" dirty="0">
                <a:solidFill>
                  <a:schemeClr val="dk1"/>
                </a:solidFill>
                <a:latin typeface="Times New Roman"/>
                <a:ea typeface="Times New Roman"/>
                <a:cs typeface="Times New Roman"/>
                <a:sym typeface="Times New Roman"/>
              </a:rPr>
              <a:t>Jacqueline:</a:t>
            </a:r>
          </a:p>
          <a:p>
            <a:pPr>
              <a:lnSpc>
                <a:spcPct val="115000"/>
              </a:lnSpc>
              <a:buClr>
                <a:schemeClr val="dk1"/>
              </a:buClr>
            </a:pPr>
            <a:r>
              <a:rPr lang="en" dirty="0">
                <a:solidFill>
                  <a:schemeClr val="dk1"/>
                </a:solidFill>
                <a:latin typeface="Times New Roman"/>
                <a:ea typeface="Times New Roman"/>
                <a:cs typeface="Times New Roman"/>
                <a:sym typeface="Times New Roman"/>
              </a:rPr>
              <a:t>The Redesign Criteria and Eligibility WG is a newly formed working group. It is made up of Annette, J</a:t>
            </a:r>
            <a:r>
              <a:rPr lang="en-US" dirty="0">
                <a:solidFill>
                  <a:schemeClr val="dk1"/>
                </a:solidFill>
                <a:latin typeface="Times New Roman"/>
                <a:ea typeface="Times New Roman"/>
                <a:cs typeface="Times New Roman"/>
                <a:sym typeface="Times New Roman"/>
              </a:rPr>
              <a:t>e</a:t>
            </a:r>
            <a:r>
              <a:rPr lang="en" dirty="0">
                <a:solidFill>
                  <a:schemeClr val="dk1"/>
                </a:solidFill>
                <a:latin typeface="Times New Roman"/>
                <a:ea typeface="Times New Roman"/>
                <a:cs typeface="Times New Roman"/>
                <a:sym typeface="Times New Roman"/>
              </a:rPr>
              <a:t>an, M</a:t>
            </a:r>
            <a:r>
              <a:rPr lang="en-US" dirty="0">
                <a:solidFill>
                  <a:schemeClr val="dk1"/>
                </a:solidFill>
                <a:latin typeface="Times New Roman"/>
                <a:ea typeface="Times New Roman"/>
                <a:cs typeface="Times New Roman"/>
                <a:sym typeface="Times New Roman"/>
              </a:rPr>
              <a:t>a</a:t>
            </a:r>
            <a:r>
              <a:rPr lang="en" dirty="0">
                <a:solidFill>
                  <a:schemeClr val="dk1"/>
                </a:solidFill>
                <a:latin typeface="Times New Roman"/>
                <a:ea typeface="Times New Roman"/>
                <a:cs typeface="Times New Roman"/>
                <a:sym typeface="Times New Roman"/>
              </a:rPr>
              <a:t>rgot, Rebecca, Linda Marie, Laurel, and Francine.</a:t>
            </a:r>
            <a:endParaRPr dirty="0">
              <a:solidFill>
                <a:schemeClr val="dk1"/>
              </a:solidFill>
              <a:latin typeface="Times New Roman"/>
              <a:ea typeface="Times New Roman"/>
              <a:cs typeface="Times New Roman"/>
              <a:sym typeface="Times New Roman"/>
            </a:endParaRPr>
          </a:p>
          <a:p>
            <a:pPr>
              <a:lnSpc>
                <a:spcPct val="115000"/>
              </a:lnSpc>
              <a:buClr>
                <a:schemeClr val="dk1"/>
              </a:buClr>
            </a:pPr>
            <a:endParaRPr dirty="0">
              <a:solidFill>
                <a:schemeClr val="dk1"/>
              </a:solidFill>
              <a:latin typeface="Times New Roman"/>
              <a:ea typeface="Times New Roman"/>
              <a:cs typeface="Times New Roman"/>
              <a:sym typeface="Times New Roman"/>
            </a:endParaRPr>
          </a:p>
          <a:p>
            <a:pPr>
              <a:lnSpc>
                <a:spcPct val="115000"/>
              </a:lnSpc>
            </a:pPr>
            <a:r>
              <a:rPr lang="en-US" dirty="0">
                <a:solidFill>
                  <a:schemeClr val="dk1"/>
                </a:solidFill>
                <a:latin typeface="Times New Roman"/>
                <a:ea typeface="Times New Roman"/>
                <a:cs typeface="Times New Roman"/>
                <a:sym typeface="Times New Roman"/>
              </a:rPr>
              <a:t>This group is responsible for completing two strategies: </a:t>
            </a:r>
          </a:p>
          <a:p>
            <a:pPr marL="474739" indent="-306602">
              <a:lnSpc>
                <a:spcPct val="115000"/>
              </a:lnSpc>
              <a:buClr>
                <a:schemeClr val="dk1"/>
              </a:buClr>
              <a:buSzPts val="1050"/>
              <a:buFont typeface="Times New Roman"/>
              <a:buChar char="●"/>
            </a:pPr>
            <a:r>
              <a:rPr lang="en-US" dirty="0">
                <a:solidFill>
                  <a:schemeClr val="dk1"/>
                </a:solidFill>
                <a:latin typeface="Times New Roman"/>
                <a:ea typeface="Times New Roman"/>
                <a:cs typeface="Times New Roman"/>
                <a:sym typeface="Times New Roman"/>
              </a:rPr>
              <a:t>Evaluate and possibly redesign eligibility to run for office at higher levels</a:t>
            </a:r>
          </a:p>
          <a:p>
            <a:pPr marL="474739" indent="-306602">
              <a:lnSpc>
                <a:spcPct val="115000"/>
              </a:lnSpc>
              <a:buClr>
                <a:schemeClr val="dk1"/>
              </a:buClr>
              <a:buSzPts val="1050"/>
              <a:buFont typeface="Times New Roman"/>
              <a:buChar char="●"/>
            </a:pPr>
            <a:r>
              <a:rPr lang="en-US" dirty="0">
                <a:solidFill>
                  <a:schemeClr val="dk1"/>
                </a:solidFill>
                <a:latin typeface="Times New Roman"/>
                <a:ea typeface="Times New Roman"/>
                <a:cs typeface="Times New Roman"/>
                <a:sym typeface="Times New Roman"/>
              </a:rPr>
              <a:t>Expand the criteria for eligibility for office</a:t>
            </a:r>
          </a:p>
          <a:p>
            <a:pPr>
              <a:lnSpc>
                <a:spcPct val="115000"/>
              </a:lnSpc>
            </a:pPr>
            <a:endParaRPr lang="en-US" dirty="0">
              <a:solidFill>
                <a:schemeClr val="dk1"/>
              </a:solidFill>
              <a:latin typeface="Times New Roman"/>
              <a:ea typeface="Times New Roman"/>
              <a:cs typeface="Times New Roman"/>
              <a:sym typeface="Times New Roman"/>
            </a:endParaRPr>
          </a:p>
          <a:p>
            <a:pPr>
              <a:lnSpc>
                <a:spcPct val="115000"/>
              </a:lnSpc>
            </a:pPr>
            <a:r>
              <a:rPr lang="en-US" dirty="0">
                <a:solidFill>
                  <a:schemeClr val="dk1"/>
                </a:solidFill>
                <a:latin typeface="Times New Roman"/>
                <a:ea typeface="Times New Roman"/>
                <a:cs typeface="Times New Roman"/>
                <a:sym typeface="Times New Roman"/>
              </a:rPr>
              <a:t>They have lots of work ahead of them and are ready to get started!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Times New Roman" panose="02020603050405020304" pitchFamily="18" charset="0"/>
              </a:rPr>
              <a:t>Shari:</a:t>
            </a:r>
            <a:endParaRPr lang="en-US" sz="1200" b="0" dirty="0">
              <a:effectLst/>
            </a:endParaRPr>
          </a:p>
          <a:p>
            <a:pPr rtl="0">
              <a:spcBef>
                <a:spcPts val="0"/>
              </a:spcBef>
              <a:spcAft>
                <a:spcPts val="0"/>
              </a:spcAft>
            </a:pPr>
            <a:r>
              <a:rPr lang="en-US" sz="1200" b="0" i="0" u="none" strike="noStrike" dirty="0">
                <a:solidFill>
                  <a:srgbClr val="000000"/>
                </a:solidFill>
                <a:effectLst/>
                <a:latin typeface="Times New Roman" panose="02020603050405020304" pitchFamily="18" charset="0"/>
              </a:rPr>
              <a:t>We have come a long way since 2018. Many women have been involved in this journey and many resources have been created. Each year the national office undertakes a survey to measure the effectiveness of the work completed and to see how close we are to achieving the strategic planning goals. Even though the work of the implementation committee is starting its last year- the work of strategic planning is an ongoing process. We have achieved some objectives and have more work to do on others.</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Times New Roman" panose="02020603050405020304" pitchFamily="18" charset="0"/>
              </a:rPr>
              <a:t>The objective: “Increase collaboration with faith organizations and governments” has been partially achieved. Our target number for councils involved in ecumenical prayer services was 268, in 2022 294 ecumenical prayer services were held. We have achieved this portion of our objective. Our target number for engagement with government by letter, email, telephone, or in person was 1069. In 2022 it was reported that there were 863 interactions. We have more work to do in this aspect of the objective. </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Times New Roman" panose="02020603050405020304" pitchFamily="18" charset="0"/>
              </a:rPr>
              <a:t>The we have also reached our targets with these objectives:</a:t>
            </a:r>
            <a:endParaRPr lang="en-US" sz="1200" b="0" dirty="0">
              <a:effectLst/>
            </a:endParaRPr>
          </a:p>
          <a:p>
            <a:pPr indent="457200" rtl="0">
              <a:spcBef>
                <a:spcPts val="0"/>
              </a:spcBef>
              <a:spcAft>
                <a:spcPts val="0"/>
              </a:spcAft>
            </a:pPr>
            <a:r>
              <a:rPr lang="en-US" sz="1200" b="0" i="0" u="none" strike="noStrike" dirty="0">
                <a:solidFill>
                  <a:srgbClr val="000000"/>
                </a:solidFill>
                <a:effectLst/>
                <a:latin typeface="Times New Roman" panose="02020603050405020304" pitchFamily="18" charset="0"/>
              </a:rPr>
              <a:t>“Increase opportunities for spiritual development.” Our target number was 159 retreats. In 2022, 200 Spiritual retreats were held.</a:t>
            </a:r>
            <a:endParaRPr lang="en-US" sz="1200" b="0" dirty="0">
              <a:effectLst/>
            </a:endParaRPr>
          </a:p>
          <a:p>
            <a:pPr indent="457200" rtl="0">
              <a:spcBef>
                <a:spcPts val="0"/>
              </a:spcBef>
              <a:spcAft>
                <a:spcPts val="0"/>
              </a:spcAft>
            </a:pPr>
            <a:r>
              <a:rPr lang="en-US" sz="1200" b="0" i="0" u="none" strike="noStrike" dirty="0">
                <a:solidFill>
                  <a:srgbClr val="000000"/>
                </a:solidFill>
                <a:effectLst/>
                <a:latin typeface="Times New Roman" panose="02020603050405020304" pitchFamily="18" charset="0"/>
              </a:rPr>
              <a:t>“Increase participation of diverse cultural groups.” In 2021 it was reported that more than 20% of the League membership is of “non-European origin.”</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Times New Roman" panose="02020603050405020304" pitchFamily="18" charset="0"/>
              </a:rPr>
              <a:t>We are excited by how far we have come and look forward to climbing the ladder and achieving more objectives. Thank you for your time today.</a:t>
            </a:r>
            <a:endParaRPr lang="en-US" sz="1200" b="0" dirty="0">
              <a:effectLst/>
            </a:endParaRPr>
          </a:p>
          <a:p>
            <a:pPr rtl="0">
              <a:spcBef>
                <a:spcPts val="0"/>
              </a:spcBef>
              <a:spcAft>
                <a:spcPts val="0"/>
              </a:spcAft>
            </a:pPr>
            <a:br>
              <a:rPr lang="en-US" sz="1200" b="0" dirty="0">
                <a:effectLst/>
              </a:rPr>
            </a:br>
            <a:r>
              <a:rPr lang="en-US" sz="1200" b="0" i="0" u="none" strike="noStrike" dirty="0">
                <a:solidFill>
                  <a:srgbClr val="000000"/>
                </a:solidFill>
                <a:effectLst/>
                <a:latin typeface="Times New Roman" panose="02020603050405020304" pitchFamily="18" charset="0"/>
              </a:rPr>
              <a:t>(URL for photo: </a:t>
            </a:r>
            <a:r>
              <a:rPr lang="en-US" sz="1200" b="0" i="0" u="sng" strike="noStrike" dirty="0">
                <a:solidFill>
                  <a:srgbClr val="2200CC"/>
                </a:solidFill>
                <a:effectLst/>
                <a:latin typeface="Arial" panose="020B0604020202020204" pitchFamily="34" charset="0"/>
                <a:hlinkClick r:id="rId3"/>
              </a:rPr>
              <a:t>https://pxhere.com/en/photo/1160463</a:t>
            </a:r>
            <a:r>
              <a:rPr lang="en-US" sz="1200" b="0" i="0" u="sng" dirty="0">
                <a:solidFill>
                  <a:srgbClr val="2200CC"/>
                </a:solidFill>
                <a:effectLst/>
                <a:latin typeface="Arial" panose="020B0604020202020204" pitchFamily="34" charset="0"/>
              </a:rPr>
              <a:t>)</a:t>
            </a:r>
            <a:endParaRPr lang="en-US" sz="12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E0A5EAE-5067-4EE0-BDDE-DC952B55085A}" type="slidenum">
              <a:rPr lang="en-CA" smtClean="0"/>
              <a:t>61</a:t>
            </a:fld>
            <a:endParaRPr lang="en-CA" dirty="0"/>
          </a:p>
        </p:txBody>
      </p:sp>
    </p:spTree>
    <p:extLst>
      <p:ext uri="{BB962C8B-B14F-4D97-AF65-F5344CB8AC3E}">
        <p14:creationId xmlns:p14="http://schemas.microsoft.com/office/powerpoint/2010/main" val="37069795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Shari: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a:t>
            </a:r>
            <a:endParaRPr lang="en-CA" dirty="0"/>
          </a:p>
        </p:txBody>
      </p:sp>
      <p:sp>
        <p:nvSpPr>
          <p:cNvPr id="4" name="Slide Number Placeholder 3"/>
          <p:cNvSpPr>
            <a:spLocks noGrp="1"/>
          </p:cNvSpPr>
          <p:nvPr>
            <p:ph type="sldNum" sz="quarter" idx="5"/>
          </p:nvPr>
        </p:nvSpPr>
        <p:spPr/>
        <p:txBody>
          <a:bodyPr/>
          <a:lstStyle/>
          <a:p>
            <a:fld id="{EE0A5EAE-5067-4EE0-BDDE-DC952B55085A}" type="slidenum">
              <a:rPr lang="en-CA" smtClean="0"/>
              <a:t>62</a:t>
            </a:fld>
            <a:endParaRPr lang="en-CA" dirty="0"/>
          </a:p>
        </p:txBody>
      </p:sp>
    </p:spTree>
    <p:extLst>
      <p:ext uri="{BB962C8B-B14F-4D97-AF65-F5344CB8AC3E}">
        <p14:creationId xmlns:p14="http://schemas.microsoft.com/office/powerpoint/2010/main" val="3147856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4A771C8-9F19-42F8-B580-F9A8EEE1C294}" type="slidenum">
              <a:rPr lang="en-CA" smtClean="0"/>
              <a:t>63</a:t>
            </a:fld>
            <a:endParaRPr lang="en-CA" dirty="0"/>
          </a:p>
        </p:txBody>
      </p:sp>
    </p:spTree>
    <p:extLst>
      <p:ext uri="{BB962C8B-B14F-4D97-AF65-F5344CB8AC3E}">
        <p14:creationId xmlns:p14="http://schemas.microsoft.com/office/powerpoint/2010/main" val="832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CA" b="1" dirty="0">
                <a:latin typeface="Times New Roman" panose="02020603050405020304" pitchFamily="18" charset="0"/>
                <a:cs typeface="Times New Roman" panose="02020603050405020304" pitchFamily="18" charset="0"/>
              </a:rPr>
              <a:t>Shari:</a:t>
            </a:r>
          </a:p>
          <a:p>
            <a:pPr algn="just">
              <a:defRPr/>
            </a:pPr>
            <a:r>
              <a:rPr lang="en-CA" dirty="0">
                <a:latin typeface="Times New Roman" panose="02020603050405020304" pitchFamily="18" charset="0"/>
                <a:cs typeface="Times New Roman" panose="02020603050405020304" pitchFamily="18" charset="0"/>
              </a:rPr>
              <a:t>Presently the three members of the implementation committee are:</a:t>
            </a:r>
          </a:p>
          <a:p>
            <a:pPr marL="174708" indent="-174708" algn="just">
              <a:buFont typeface="Arial" panose="020B0604020202020204" pitchFamily="34" charset="0"/>
              <a:buChar char="•"/>
              <a:defRPr/>
            </a:pPr>
            <a:r>
              <a:rPr lang="en-CA" strike="noStrike" dirty="0">
                <a:latin typeface="Times New Roman" panose="02020603050405020304" pitchFamily="18" charset="0"/>
                <a:cs typeface="Times New Roman" panose="02020603050405020304" pitchFamily="18" charset="0"/>
              </a:rPr>
              <a:t>Jacqueline Nogier of Snow Lake, MB</a:t>
            </a:r>
          </a:p>
          <a:p>
            <a:pPr marL="174708" indent="-174708" algn="just" defTabSz="931774">
              <a:buFont typeface="Arial" panose="020B0604020202020204" pitchFamily="34" charset="0"/>
              <a:buChar char="•"/>
              <a:defRPr/>
            </a:pPr>
            <a:r>
              <a:rPr lang="en-CA" strike="noStrike" dirty="0">
                <a:latin typeface="Times New Roman" panose="02020603050405020304" pitchFamily="18" charset="0"/>
                <a:cs typeface="Times New Roman" panose="02020603050405020304" pitchFamily="18" charset="0"/>
              </a:rPr>
              <a:t>Christa Grillmair of Nanaimo, BC</a:t>
            </a:r>
          </a:p>
          <a:p>
            <a:pPr marL="174708" indent="-174708" algn="just">
              <a:buFont typeface="Arial" panose="020B0604020202020204" pitchFamily="34" charset="0"/>
              <a:buChar char="•"/>
              <a:defRPr/>
            </a:pPr>
            <a:r>
              <a:rPr lang="en-CA" strike="noStrike" dirty="0">
                <a:latin typeface="Times New Roman" panose="02020603050405020304" pitchFamily="18" charset="0"/>
                <a:cs typeface="Times New Roman" panose="02020603050405020304" pitchFamily="18" charset="0"/>
              </a:rPr>
              <a:t>And Sr. Susan Scott of Stony Plain, AB.</a:t>
            </a:r>
          </a:p>
          <a:p>
            <a:pPr algn="just">
              <a:defRPr/>
            </a:pPr>
            <a:endParaRPr lang="en-CA" strike="noStrike" dirty="0">
              <a:latin typeface="Times New Roman" panose="02020603050405020304" pitchFamily="18" charset="0"/>
              <a:cs typeface="Times New Roman" panose="02020603050405020304" pitchFamily="18" charset="0"/>
            </a:endParaRPr>
          </a:p>
          <a:p>
            <a:pPr algn="just">
              <a:defRPr/>
            </a:pPr>
            <a:r>
              <a:rPr lang="en-CA" strike="noStrike" dirty="0">
                <a:latin typeface="Times New Roman" panose="02020603050405020304" pitchFamily="18" charset="0"/>
                <a:cs typeface="Times New Roman" panose="02020603050405020304" pitchFamily="18" charset="0"/>
              </a:rPr>
              <a:t>Each year at convention, we have updated you on the progress of working groups and have highlighted something the committee leads wanted to inform you about. </a:t>
            </a:r>
          </a:p>
          <a:p>
            <a:pPr algn="just">
              <a:defRPr/>
            </a:pPr>
            <a:endParaRPr lang="en-CA" strike="noStrike" dirty="0">
              <a:latin typeface="Times New Roman" panose="02020603050405020304" pitchFamily="18" charset="0"/>
              <a:cs typeface="Times New Roman" panose="02020603050405020304" pitchFamily="18" charset="0"/>
            </a:endParaRPr>
          </a:p>
          <a:p>
            <a:pPr algn="just">
              <a:defRPr/>
            </a:pPr>
            <a:r>
              <a:rPr lang="en-CA" strike="noStrike" dirty="0">
                <a:latin typeface="Times New Roman" panose="02020603050405020304" pitchFamily="18" charset="0"/>
                <a:cs typeface="Times New Roman" panose="02020603050405020304" pitchFamily="18" charset="0"/>
              </a:rPr>
              <a:t>Our leads will now present to you a focus that they have chosen from work done over this past year. </a:t>
            </a:r>
          </a:p>
          <a:p>
            <a:pPr algn="just">
              <a:defRPr/>
            </a:pPr>
            <a:r>
              <a:rPr lang="en-CA" strike="noStrike" dirty="0">
                <a:latin typeface="Times New Roman" panose="02020603050405020304" pitchFamily="18" charset="0"/>
                <a:cs typeface="Times New Roman" panose="02020603050405020304" pitchFamily="18" charset="0"/>
              </a:rPr>
              <a:t>Jacqueline, Christa and  Sr. Susan.</a:t>
            </a:r>
          </a:p>
        </p:txBody>
      </p:sp>
      <p:sp>
        <p:nvSpPr>
          <p:cNvPr id="4" name="Slide Number Placeholder 3"/>
          <p:cNvSpPr>
            <a:spLocks noGrp="1"/>
          </p:cNvSpPr>
          <p:nvPr>
            <p:ph type="sldNum" sz="quarter" idx="5"/>
          </p:nvPr>
        </p:nvSpPr>
        <p:spPr/>
        <p:txBody>
          <a:bodyPr/>
          <a:lstStyle/>
          <a:p>
            <a:pPr defTabSz="465887">
              <a:defRPr/>
            </a:pPr>
            <a:fld id="{EE0A5EAE-5067-4EE0-BDDE-DC952B55085A}" type="slidenum">
              <a:rPr lang="en-CA">
                <a:solidFill>
                  <a:prstClr val="black"/>
                </a:solidFill>
                <a:latin typeface="Calibri" panose="020F0502020204030204"/>
              </a:rPr>
              <a:pPr defTabSz="465887">
                <a:def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0651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25b0801099_0_12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25b0801099_0_126: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b="1" dirty="0">
                <a:solidFill>
                  <a:srgbClr val="222222"/>
                </a:solidFill>
                <a:latin typeface="Times New Roman" panose="02020603050405020304" pitchFamily="18" charset="0"/>
                <a:cs typeface="Times New Roman" panose="02020603050405020304" pitchFamily="18" charset="0"/>
              </a:rPr>
              <a:t>Christa:</a:t>
            </a:r>
          </a:p>
          <a:p>
            <a:pPr defTabSz="931774">
              <a:defRPr/>
            </a:pPr>
            <a:r>
              <a:rPr lang="en-CA" dirty="0">
                <a:latin typeface="Times New Roman" panose="02020603050405020304" pitchFamily="18" charset="0"/>
                <a:cs typeface="Times New Roman" panose="02020603050405020304" pitchFamily="18" charset="0"/>
              </a:rPr>
              <a:t>Thank you, Shari.</a:t>
            </a:r>
          </a:p>
          <a:p>
            <a:endParaRPr lang="en-US" b="1" dirty="0">
              <a:solidFill>
                <a:srgbClr val="222222"/>
              </a:solidFill>
              <a:latin typeface="Times New Roman" panose="02020603050405020304" pitchFamily="18" charset="0"/>
              <a:cs typeface="Times New Roman" panose="02020603050405020304" pitchFamily="18" charset="0"/>
            </a:endParaRPr>
          </a:p>
          <a:p>
            <a:r>
              <a:rPr lang="en-US" dirty="0">
                <a:solidFill>
                  <a:srgbClr val="222222"/>
                </a:solidFill>
                <a:latin typeface="Times New Roman" panose="02020603050405020304" pitchFamily="18" charset="0"/>
                <a:cs typeface="Times New Roman" panose="02020603050405020304" pitchFamily="18" charset="0"/>
              </a:rPr>
              <a:t>Hello. I am so pleased to share with you the resources that the members of the Goal 1 working groups have created and what is planned.</a:t>
            </a:r>
          </a:p>
          <a:p>
            <a:endParaRPr lang="en-US" dirty="0">
              <a:solidFill>
                <a:srgbClr val="222222"/>
              </a:solidFill>
              <a:latin typeface="Times New Roman" panose="02020603050405020304" pitchFamily="18" charset="0"/>
              <a:cs typeface="Times New Roman" panose="02020603050405020304" pitchFamily="18" charset="0"/>
            </a:endParaRPr>
          </a:p>
          <a:p>
            <a:r>
              <a:rPr lang="en-US" dirty="0">
                <a:solidFill>
                  <a:srgbClr val="222222"/>
                </a:solidFill>
                <a:latin typeface="Times New Roman" panose="02020603050405020304" pitchFamily="18" charset="0"/>
                <a:cs typeface="Times New Roman" panose="02020603050405020304" pitchFamily="18" charset="0"/>
              </a:rPr>
              <a:t>But before we do that, I’d like to review what our overall goal is:</a:t>
            </a:r>
          </a:p>
          <a:p>
            <a:pPr defTabSz="949478">
              <a:defRPr/>
            </a:pPr>
            <a:endParaRPr lang="en-US" dirty="0">
              <a:solidFill>
                <a:srgbClr val="222222"/>
              </a:solidFill>
              <a:latin typeface="Times New Roman" panose="02020603050405020304" pitchFamily="18" charset="0"/>
              <a:cs typeface="Times New Roman" panose="02020603050405020304" pitchFamily="18" charset="0"/>
            </a:endParaRPr>
          </a:p>
          <a:p>
            <a:pPr defTabSz="949478">
              <a:defRPr/>
            </a:pPr>
            <a:r>
              <a:rPr lang="en-US" dirty="0">
                <a:solidFill>
                  <a:srgbClr val="222222"/>
                </a:solidFill>
                <a:latin typeface="Times New Roman" panose="02020603050405020304" pitchFamily="18" charset="0"/>
                <a:cs typeface="Times New Roman" panose="02020603050405020304" pitchFamily="18" charset="0"/>
              </a:rPr>
              <a:t>“Members of The Catholic Women’s League of Canada grow in faith by sharing, witnessing, and developing leadership skills to create positive change.”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solidFill>
                  <a:srgbClr val="222222"/>
                </a:solidFill>
                <a:latin typeface="Times New Roman" panose="02020603050405020304" pitchFamily="18" charset="0"/>
                <a:cs typeface="Times New Roman" panose="02020603050405020304" pitchFamily="18" charset="0"/>
              </a:rPr>
              <a:t>Christa:</a:t>
            </a:r>
          </a:p>
          <a:p>
            <a:endParaRPr lang="en-CA" sz="1200" dirty="0">
              <a:latin typeface="Times New Roman" panose="02020603050405020304" pitchFamily="18" charset="0"/>
              <a:cs typeface="Times New Roman" panose="02020603050405020304" pitchFamily="18" charset="0"/>
            </a:endParaRPr>
          </a:p>
          <a:p>
            <a:r>
              <a:rPr lang="en-CA" sz="1200" dirty="0">
                <a:latin typeface="Times New Roman" panose="02020603050405020304" pitchFamily="18" charset="0"/>
                <a:cs typeface="Times New Roman" panose="02020603050405020304" pitchFamily="18" charset="0"/>
              </a:rPr>
              <a:t>So, how do we create positive change? </a:t>
            </a: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(click)</a:t>
            </a:r>
            <a:endParaRPr lang="en-CA" sz="1200" dirty="0">
              <a:latin typeface="Times New Roman" panose="02020603050405020304" pitchFamily="18" charset="0"/>
              <a:cs typeface="Times New Roman" panose="02020603050405020304" pitchFamily="18" charset="0"/>
            </a:endParaRPr>
          </a:p>
          <a:p>
            <a:pPr marL="178027" indent="-178027">
              <a:buFont typeface="Wingdings" panose="05000000000000000000" pitchFamily="2" charset="2"/>
              <a:buChar char="q"/>
            </a:pPr>
            <a:r>
              <a:rPr lang="en-CA" sz="1200" dirty="0">
                <a:latin typeface="Times New Roman" panose="02020603050405020304" pitchFamily="18" charset="0"/>
                <a:cs typeface="Times New Roman" panose="02020603050405020304" pitchFamily="18" charset="0"/>
              </a:rPr>
              <a:t>We train </a:t>
            </a: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(click)</a:t>
            </a:r>
            <a:endParaRPr lang="en-CA" sz="1200" dirty="0">
              <a:latin typeface="Times New Roman" panose="02020603050405020304" pitchFamily="18" charset="0"/>
              <a:cs typeface="Times New Roman" panose="02020603050405020304" pitchFamily="18" charset="0"/>
            </a:endParaRPr>
          </a:p>
          <a:p>
            <a:pPr marL="178027" indent="-178027">
              <a:buFont typeface="Wingdings" panose="05000000000000000000" pitchFamily="2" charset="2"/>
              <a:buChar char="q"/>
            </a:pPr>
            <a:r>
              <a:rPr lang="en-CA" sz="1200" dirty="0">
                <a:latin typeface="Times New Roman" panose="02020603050405020304" pitchFamily="18" charset="0"/>
                <a:cs typeface="Times New Roman" panose="02020603050405020304" pitchFamily="18" charset="0"/>
              </a:rPr>
              <a:t>We Communicate </a:t>
            </a: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(click)</a:t>
            </a:r>
            <a:endParaRPr lang="en-CA" sz="1200" dirty="0">
              <a:latin typeface="Times New Roman" panose="02020603050405020304" pitchFamily="18" charset="0"/>
              <a:cs typeface="Times New Roman" panose="02020603050405020304" pitchFamily="18" charset="0"/>
            </a:endParaRPr>
          </a:p>
          <a:p>
            <a:pPr marL="178027" indent="-178027">
              <a:buFont typeface="Wingdings" panose="05000000000000000000" pitchFamily="2" charset="2"/>
              <a:buChar char="q"/>
            </a:pPr>
            <a:r>
              <a:rPr lang="en-CA" sz="1200" dirty="0">
                <a:latin typeface="Times New Roman" panose="02020603050405020304" pitchFamily="18" charset="0"/>
                <a:cs typeface="Times New Roman" panose="02020603050405020304" pitchFamily="18" charset="0"/>
              </a:rPr>
              <a:t>We Lead </a:t>
            </a: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(click)</a:t>
            </a:r>
            <a:endParaRPr lang="en-CA" sz="1200" dirty="0">
              <a:latin typeface="Times New Roman" panose="02020603050405020304" pitchFamily="18" charset="0"/>
              <a:cs typeface="Times New Roman" panose="02020603050405020304" pitchFamily="18" charset="0"/>
            </a:endParaRPr>
          </a:p>
          <a:p>
            <a:pPr marL="178027" indent="-178027">
              <a:buFont typeface="Wingdings" panose="05000000000000000000" pitchFamily="2" charset="2"/>
              <a:buChar char="q"/>
            </a:pPr>
            <a:r>
              <a:rPr lang="en-CA" sz="1200" dirty="0">
                <a:latin typeface="Times New Roman" panose="02020603050405020304" pitchFamily="18" charset="0"/>
                <a:cs typeface="Times New Roman" panose="02020603050405020304" pitchFamily="18" charset="0"/>
              </a:rPr>
              <a:t>We Inspire</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FE50463E-7894-4AC1-AB10-B5A711271B25}" type="slidenum">
              <a:rPr lang="en-CA">
                <a:solidFill>
                  <a:prstClr val="black"/>
                </a:solidFill>
                <a:latin typeface="Calibri" panose="020F0502020204030204"/>
              </a:rPr>
              <a:pPr defTabSz="465887">
                <a:defRPr/>
              </a:pPr>
              <a:t>9</a:t>
            </a:fld>
            <a:endParaRPr lang="en-CA">
              <a:solidFill>
                <a:prstClr val="black"/>
              </a:solidFill>
              <a:latin typeface="Calibri" panose="020F0502020204030204"/>
            </a:endParaRPr>
          </a:p>
        </p:txBody>
      </p:sp>
    </p:spTree>
    <p:extLst>
      <p:ext uri="{BB962C8B-B14F-4D97-AF65-F5344CB8AC3E}">
        <p14:creationId xmlns:p14="http://schemas.microsoft.com/office/powerpoint/2010/main" val="254371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a:xfrm>
            <a:off x="2692397" y="5037663"/>
            <a:ext cx="5214635" cy="279400"/>
          </a:xfrm>
        </p:spPr>
        <p:txBody>
          <a:bodyPr/>
          <a:lstStyle/>
          <a:p>
            <a:endParaRPr lang="en-CA" dirty="0"/>
          </a:p>
        </p:txBody>
      </p:sp>
      <p:sp>
        <p:nvSpPr>
          <p:cNvPr id="6" name="Slide Number Placeholder 5"/>
          <p:cNvSpPr>
            <a:spLocks noGrp="1"/>
          </p:cNvSpPr>
          <p:nvPr>
            <p:ph type="sldNum" sz="quarter" idx="12"/>
          </p:nvPr>
        </p:nvSpPr>
        <p:spPr>
          <a:xfrm>
            <a:off x="8956900" y="5037663"/>
            <a:ext cx="551167" cy="279400"/>
          </a:xfrm>
        </p:spPr>
        <p:txBody>
          <a:bodyPr/>
          <a:lstStyle/>
          <a:p>
            <a:fld id="{16E57C89-7B44-4048-BB81-7F9787158C26}" type="slidenum">
              <a:rPr lang="en-CA" smtClean="0"/>
              <a:t>‹#›</a:t>
            </a:fld>
            <a:endParaRPr lang="en-CA"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19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36280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504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870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3169474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5633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473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1334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3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2BFB5-D2D5-C543-5635-535056059F7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87651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a:xfrm>
            <a:off x="2692397" y="5037663"/>
            <a:ext cx="5214635" cy="279400"/>
          </a:xfrm>
        </p:spPr>
        <p:txBody>
          <a:bodyPr/>
          <a:lstStyle/>
          <a:p>
            <a:endParaRPr lang="en-CA"/>
          </a:p>
        </p:txBody>
      </p:sp>
      <p:sp>
        <p:nvSpPr>
          <p:cNvPr id="6" name="Slide Number Placeholder 5"/>
          <p:cNvSpPr>
            <a:spLocks noGrp="1"/>
          </p:cNvSpPr>
          <p:nvPr>
            <p:ph type="sldNum" sz="quarter" idx="12"/>
          </p:nvPr>
        </p:nvSpPr>
        <p:spPr>
          <a:xfrm>
            <a:off x="8956900" y="5037663"/>
            <a:ext cx="551167" cy="279400"/>
          </a:xfrm>
        </p:spPr>
        <p:txBody>
          <a:bodyPr/>
          <a:lstStyle/>
          <a:p>
            <a:fld id="{8F07C5AF-CC1D-4277-B44D-B532A2BD0966}" type="slidenum">
              <a:rPr lang="en-CA" smtClean="0"/>
              <a:t>‹#›</a:t>
            </a:fld>
            <a:endParaRPr lang="en-CA"/>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11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16990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640164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840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5AE156-7614-49B8-A0DE-4EF5AA83494C}" type="datetimeFigureOut">
              <a:rPr lang="en-CA" smtClean="0"/>
              <a:t>2023-08-08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3102737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5AE156-7614-49B8-A0DE-4EF5AA83494C}" type="datetimeFigureOut">
              <a:rPr lang="en-CA" smtClean="0"/>
              <a:t>2023-08-08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F07C5AF-CC1D-4277-B44D-B532A2BD0966}" type="slidenum">
              <a:rPr lang="en-CA" smtClean="0"/>
              <a:t>‹#›</a:t>
            </a:fld>
            <a:endParaRPr lang="en-CA"/>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635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5AE156-7614-49B8-A0DE-4EF5AA83494C}" type="datetimeFigureOut">
              <a:rPr lang="en-CA" smtClean="0"/>
              <a:t>2023-08-08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F07C5AF-CC1D-4277-B44D-B532A2BD0966}"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499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AE156-7614-49B8-A0DE-4EF5AA83494C}" type="datetimeFigureOut">
              <a:rPr lang="en-CA" smtClean="0"/>
              <a:t>2023-08-08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555473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5AE156-7614-49B8-A0DE-4EF5AA83494C}" type="datetimeFigureOut">
              <a:rPr lang="en-CA" smtClean="0"/>
              <a:t>2023-08-08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F07C5AF-CC1D-4277-B44D-B532A2BD0966}" type="slidenum">
              <a:rPr lang="en-CA" smtClean="0"/>
              <a:t>‹#›</a:t>
            </a:fld>
            <a:endParaRPr lang="en-CA"/>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335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5AE156-7614-49B8-A0DE-4EF5AA83494C}" type="datetimeFigureOut">
              <a:rPr lang="en-CA" smtClean="0"/>
              <a:t>2023-08-08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1715749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5AE156-7614-49B8-A0DE-4EF5AA83494C}" type="datetimeFigureOut">
              <a:rPr lang="en-CA" smtClean="0"/>
              <a:t>2023-08-08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3231189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9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553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5853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spTree>
    <p:extLst>
      <p:ext uri="{BB962C8B-B14F-4D97-AF65-F5344CB8AC3E}">
        <p14:creationId xmlns:p14="http://schemas.microsoft.com/office/powerpoint/2010/main" val="50693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5175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146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939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AE156-7614-49B8-A0DE-4EF5AA83494C}" type="datetimeFigureOut">
              <a:rPr lang="en-CA" smtClean="0"/>
              <a:t>2023-08-08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07C5AF-CC1D-4277-B44D-B532A2BD0966}" type="slidenum">
              <a:rPr lang="en-CA" smtClean="0"/>
              <a:t>‹#›</a:t>
            </a:fld>
            <a:endParaRPr lang="en-CA"/>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910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2BFB5-D2D5-C543-5635-535056059F7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6909476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buSzTx/>
              <a:buNone/>
              <a:defRPr sz="2750">
                <a:latin typeface="+mn-lt"/>
                <a:ea typeface="+mn-ea"/>
                <a:cs typeface="+mn-cs"/>
                <a:sym typeface="Helvetica Neue"/>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93064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3"/>
          </a:xfrm>
        </p:spPr>
        <p:txBody>
          <a:bodyPr anchor="t">
            <a:normAutofit/>
          </a:bodyPr>
          <a:lstStyle>
            <a:lvl1pPr marL="0" indent="0" algn="ct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3"/>
            <a:ext cx="897467" cy="279400"/>
          </a:xfrm>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2" y="5037663"/>
            <a:ext cx="551167" cy="279400"/>
          </a:xfrm>
        </p:spPr>
        <p:txBody>
          <a:bodyPr/>
          <a:lstStyle/>
          <a:p>
            <a:fld id="{00000000-1234-1234-1234-123412341234}" type="slidenum">
              <a:rPr lang="en" smtClean="0"/>
              <a:pPr/>
              <a:t>‹#›</a:t>
            </a:fld>
            <a:endParaRPr lang="e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66171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3792572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2607367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2"/>
            <a:ext cx="8158691" cy="954547"/>
          </a:xfrm>
        </p:spPr>
        <p:txBody>
          <a:bodyPr anchor="t">
            <a:normAutofit/>
          </a:bodyPr>
          <a:lstStyle>
            <a:lvl1pPr marL="0" indent="0" algn="ctr">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15651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6013980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cxnSp>
        <p:nvCxnSpPr>
          <p:cNvPr id="18" name="Straight Connector 1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84155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08961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37714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3"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3"/>
            <a:ext cx="5469467"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3" y="3031066"/>
            <a:ext cx="3718455" cy="2438404"/>
          </a:xfrm>
        </p:spPr>
        <p:txBody>
          <a:bodyPr anchor="t">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79901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4713315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0876886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9" y="982133"/>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9" y="4343400"/>
            <a:ext cx="9592732"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786104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3" cy="584200"/>
          </a:xfrm>
        </p:spPr>
        <p:txBody>
          <a:bodyPr anchor="ctr">
            <a:normAutofit/>
          </a:bodyPr>
          <a:lstStyle>
            <a:lvl1pPr marL="0" indent="0" algn="r">
              <a:buFontTx/>
              <a:buNone/>
              <a:defRPr sz="20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00"/>
            <a:ext cx="9609667"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8573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6E57C89-7B44-4048-BB81-7F9787158C26}" type="slidenum">
              <a:rPr lang="en-CA" smtClean="0"/>
              <a:t>‹#›</a:t>
            </a:fld>
            <a:endParaRPr lang="en-CA"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486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2" y="4777381"/>
            <a:ext cx="9609668"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0949679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2" y="3639312"/>
            <a:ext cx="9609668" cy="886968"/>
          </a:xfrm>
        </p:spPr>
        <p:txBody>
          <a:bodyPr anchor="b">
            <a:normAutofit/>
          </a:bodyPr>
          <a:lstStyle>
            <a:lvl1pPr marL="0" indent="0" algn="l">
              <a:spcBef>
                <a:spcPts val="0"/>
              </a:spcBef>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2" y="4529667"/>
            <a:ext cx="9609668" cy="13462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65076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3"/>
            <a:ext cx="9609667"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2" y="3630168"/>
            <a:ext cx="9609668" cy="841248"/>
          </a:xfrm>
        </p:spPr>
        <p:txBody>
          <a:bodyPr anchor="b">
            <a:normAutofit/>
          </a:bodyPr>
          <a:lstStyle>
            <a:lvl1pPr marL="0" indent="0" algn="l">
              <a:spcBef>
                <a:spcPts val="0"/>
              </a:spcBef>
              <a:buNone/>
              <a:defRPr sz="2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470400"/>
            <a:ext cx="9609671" cy="1405467"/>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872913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626764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82133"/>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982133"/>
            <a:ext cx="7433025" cy="489373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499967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7967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426000" y="5625233"/>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400"/>
              <a:buFont typeface="Economica"/>
              <a:buNone/>
              <a:defRPr sz="32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305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6E57C89-7B44-4048-BB81-7F9787158C26}" type="slidenum">
              <a:rPr lang="en-CA" smtClean="0"/>
              <a:t>‹#›</a:t>
            </a:fld>
            <a:endParaRPr lang="en-CA"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86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413078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6E57C89-7B44-4048-BB81-7F9787158C26}" type="slidenum">
              <a:rPr lang="en-CA" smtClean="0"/>
              <a:t>‹#›</a:t>
            </a:fld>
            <a:endParaRPr lang="en-CA"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79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90D4D7-F386-4C61-B7AA-4467A1E580DC}" type="datetimeFigureOut">
              <a:rPr lang="en-CA" smtClean="0"/>
              <a:t>2023-08-08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6E57C89-7B44-4048-BB81-7F9787158C26}" type="slidenum">
              <a:rPr lang="en-CA" smtClean="0"/>
              <a:t>‹#›</a:t>
            </a:fld>
            <a:endParaRPr lang="en-CA" dirty="0"/>
          </a:p>
        </p:txBody>
      </p:sp>
    </p:spTree>
    <p:extLst>
      <p:ext uri="{BB962C8B-B14F-4D97-AF65-F5344CB8AC3E}">
        <p14:creationId xmlns:p14="http://schemas.microsoft.com/office/powerpoint/2010/main" val="84965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3.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3.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90D4D7-F386-4C61-B7AA-4467A1E580DC}" type="datetimeFigureOut">
              <a:rPr lang="en-CA" smtClean="0"/>
              <a:t>2023-08-08</a:t>
            </a:fld>
            <a:endParaRPr lang="en-CA"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E57C89-7B44-4048-BB81-7F9787158C26}" type="slidenum">
              <a:rPr lang="en-CA" smtClean="0"/>
              <a:t>‹#›</a:t>
            </a:fld>
            <a:endParaRPr lang="en-CA" dirty="0"/>
          </a:p>
        </p:txBody>
      </p:sp>
    </p:spTree>
    <p:extLst>
      <p:ext uri="{BB962C8B-B14F-4D97-AF65-F5344CB8AC3E}">
        <p14:creationId xmlns:p14="http://schemas.microsoft.com/office/powerpoint/2010/main" val="13025492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5AE156-7614-49B8-A0DE-4EF5AA83494C}" type="datetimeFigureOut">
              <a:rPr lang="en-CA" smtClean="0"/>
              <a:t>2023-08-08</a:t>
            </a:fld>
            <a:endParaRPr lang="en-CA"/>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07C5AF-CC1D-4277-B44D-B532A2BD0966}" type="slidenum">
              <a:rPr lang="en-CA" smtClean="0"/>
              <a:t>‹#›</a:t>
            </a:fld>
            <a:endParaRPr lang="en-CA"/>
          </a:p>
        </p:txBody>
      </p:sp>
    </p:spTree>
    <p:extLst>
      <p:ext uri="{BB962C8B-B14F-4D97-AF65-F5344CB8AC3E}">
        <p14:creationId xmlns:p14="http://schemas.microsoft.com/office/powerpoint/2010/main" val="253269324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1"/>
            <a:ext cx="12229963" cy="6856215"/>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133"/>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2"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8/8/2023</a:t>
            </a:fld>
            <a:endParaRPr lang="en-US" dirty="0"/>
          </a:p>
        </p:txBody>
      </p:sp>
      <p:sp>
        <p:nvSpPr>
          <p:cNvPr id="5" name="Footer Placeholder 4"/>
          <p:cNvSpPr>
            <a:spLocks noGrp="1"/>
          </p:cNvSpPr>
          <p:nvPr>
            <p:ph type="ftr" sz="quarter" idx="3"/>
          </p:nvPr>
        </p:nvSpPr>
        <p:spPr>
          <a:xfrm>
            <a:off x="1295402"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69121015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Lst>
  <p:hf sldNum="0" hdr="0" ftr="0" dt="0"/>
  <p:txStyles>
    <p:titleStyle>
      <a:lvl1pPr algn="ctr" defTabSz="457189"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blog.gvsig.org/2015/11/06/11gvsig-code-sprint-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4.pn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cid:62ff7dba-2ab6-47f2-af06-1305882c8c99@CANPRD01.PROD.OUTLOOK.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publicdomainpictures.net/view-image.php?image=252582&amp;picture=quote-on-changing-the-worl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5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56.xml"/><Relationship Id="rId6" Type="http://schemas.openxmlformats.org/officeDocument/2006/relationships/image" Target="../media/image81.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44.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44.xml"/><Relationship Id="rId6" Type="http://schemas.openxmlformats.org/officeDocument/2006/relationships/image" Target="../media/image84.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44.xml"/><Relationship Id="rId6" Type="http://schemas.openxmlformats.org/officeDocument/2006/relationships/image" Target="../media/image85.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44.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44.xml"/><Relationship Id="rId6" Type="http://schemas.openxmlformats.org/officeDocument/2006/relationships/image" Target="../media/image87.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44.xml"/><Relationship Id="rId6" Type="http://schemas.openxmlformats.org/officeDocument/2006/relationships/image" Target="../media/image88.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44.xml"/><Relationship Id="rId5" Type="http://schemas.openxmlformats.org/officeDocument/2006/relationships/image" Target="../media/image4.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44.xml"/><Relationship Id="rId6" Type="http://schemas.openxmlformats.org/officeDocument/2006/relationships/image" Target="../media/image90.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44.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44.xml"/><Relationship Id="rId6" Type="http://schemas.openxmlformats.org/officeDocument/2006/relationships/image" Target="../media/image92.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44.xml"/><Relationship Id="rId6" Type="http://schemas.openxmlformats.org/officeDocument/2006/relationships/image" Target="../media/image93.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39.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JP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44.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44.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3.jpg"/><Relationship Id="rId7"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55.xml"/><Relationship Id="rId6" Type="http://schemas.openxmlformats.org/officeDocument/2006/relationships/image" Target="../media/image105.png"/><Relationship Id="rId5" Type="http://schemas.openxmlformats.org/officeDocument/2006/relationships/image" Target="../media/image50.jpeg"/><Relationship Id="rId4" Type="http://schemas.openxmlformats.org/officeDocument/2006/relationships/image" Target="../media/image104.jpeg"/><Relationship Id="rId9"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62.xml"/><Relationship Id="rId1" Type="http://schemas.openxmlformats.org/officeDocument/2006/relationships/slideLayout" Target="../slideLayouts/slideLayout44.xml"/><Relationship Id="rId6" Type="http://schemas.openxmlformats.org/officeDocument/2006/relationships/image" Target="../media/image110.pn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39A73C7D-DA84-4C87-A76D-C780B186D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F82F96-CF33-4E40-986E-56FA99D276BA}"/>
              </a:ext>
            </a:extLst>
          </p:cNvPr>
          <p:cNvSpPr>
            <a:spLocks noGrp="1"/>
          </p:cNvSpPr>
          <p:nvPr>
            <p:ph type="ctrTitle"/>
          </p:nvPr>
        </p:nvSpPr>
        <p:spPr>
          <a:xfrm>
            <a:off x="659027" y="126722"/>
            <a:ext cx="10873945" cy="1381566"/>
          </a:xfrm>
        </p:spPr>
        <p:txBody>
          <a:bodyPr>
            <a:normAutofit/>
          </a:bodyPr>
          <a:lstStyle/>
          <a:p>
            <a:pPr algn="ctr"/>
            <a:r>
              <a:rPr lang="en-CA" sz="7200" dirty="0">
                <a:solidFill>
                  <a:schemeClr val="tx1"/>
                </a:solidFill>
              </a:rPr>
              <a:t>The League of the Future</a:t>
            </a:r>
          </a:p>
        </p:txBody>
      </p:sp>
      <p:sp>
        <p:nvSpPr>
          <p:cNvPr id="8" name="TextBox 7">
            <a:extLst>
              <a:ext uri="{FF2B5EF4-FFF2-40B4-BE49-F238E27FC236}">
                <a16:creationId xmlns:a16="http://schemas.microsoft.com/office/drawing/2014/main" id="{29486F91-883D-49E6-9A9E-202544BA75E4}"/>
              </a:ext>
            </a:extLst>
          </p:cNvPr>
          <p:cNvSpPr txBox="1"/>
          <p:nvPr/>
        </p:nvSpPr>
        <p:spPr>
          <a:xfrm>
            <a:off x="9226506" y="1934278"/>
            <a:ext cx="2886739" cy="646331"/>
          </a:xfrm>
          <a:prstGeom prst="rect">
            <a:avLst/>
          </a:prstGeom>
          <a:noFill/>
        </p:spPr>
        <p:txBody>
          <a:bodyPr wrap="square">
            <a:spAutoFit/>
          </a:bodyPr>
          <a:lstStyle/>
          <a:p>
            <a:pPr algn="ctr"/>
            <a:r>
              <a:rPr lang="en-CA" sz="3600" dirty="0">
                <a:solidFill>
                  <a:schemeClr val="bg1"/>
                </a:solidFill>
              </a:rPr>
              <a:t>August 2023</a:t>
            </a:r>
          </a:p>
        </p:txBody>
      </p:sp>
      <p:sp>
        <p:nvSpPr>
          <p:cNvPr id="6" name="Subtitle 2">
            <a:extLst>
              <a:ext uri="{FF2B5EF4-FFF2-40B4-BE49-F238E27FC236}">
                <a16:creationId xmlns:a16="http://schemas.microsoft.com/office/drawing/2014/main" id="{04195204-4CF8-4095-B0FF-1D4B087B76DF}"/>
              </a:ext>
            </a:extLst>
          </p:cNvPr>
          <p:cNvSpPr txBox="1">
            <a:spLocks/>
          </p:cNvSpPr>
          <p:nvPr/>
        </p:nvSpPr>
        <p:spPr>
          <a:xfrm>
            <a:off x="9478875" y="1350632"/>
            <a:ext cx="2309252" cy="76936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effectLst>
                  <a:outerShdw blurRad="38100" dist="38100" dir="2700000" algn="tl">
                    <a:srgbClr val="000000">
                      <a:alpha val="43137"/>
                    </a:srgbClr>
                  </a:outerShdw>
                </a:effectLst>
                <a:latin typeface="Bembo Semibold" panose="02020500000000000000"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5400" dirty="0">
                <a:latin typeface="+mj-lt"/>
              </a:rPr>
              <a:t>Year 5</a:t>
            </a:r>
            <a:endParaRPr lang="en-US" sz="5400" dirty="0">
              <a:latin typeface="+mj-lt"/>
            </a:endParaRPr>
          </a:p>
        </p:txBody>
      </p:sp>
      <p:pic>
        <p:nvPicPr>
          <p:cNvPr id="9" name="Picture 8" descr="A picture containing text, symbol, logo, emblem&#10;&#10;Description automatically generated">
            <a:extLst>
              <a:ext uri="{FF2B5EF4-FFF2-40B4-BE49-F238E27FC236}">
                <a16:creationId xmlns:a16="http://schemas.microsoft.com/office/drawing/2014/main" id="{4FD2CADD-CC2D-87A5-8E79-889CCB2EA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53" y="1261241"/>
            <a:ext cx="6517993" cy="6517993"/>
          </a:xfrm>
          <a:prstGeom prst="rect">
            <a:avLst/>
          </a:prstGeom>
        </p:spPr>
      </p:pic>
    </p:spTree>
    <p:extLst>
      <p:ext uri="{BB962C8B-B14F-4D97-AF65-F5344CB8AC3E}">
        <p14:creationId xmlns:p14="http://schemas.microsoft.com/office/powerpoint/2010/main" val="231652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7200" dirty="0">
                <a:solidFill>
                  <a:srgbClr val="262626"/>
                </a:solidFill>
              </a:rPr>
              <a:t>We Train</a:t>
            </a:r>
          </a:p>
        </p:txBody>
      </p:sp>
      <p:sp>
        <p:nvSpPr>
          <p:cNvPr id="12" name="TextBox 11">
            <a:extLst>
              <a:ext uri="{FF2B5EF4-FFF2-40B4-BE49-F238E27FC236}">
                <a16:creationId xmlns:a16="http://schemas.microsoft.com/office/drawing/2014/main" id="{601E5ED6-9A71-E88E-DA87-9EFDB6541DBA}"/>
              </a:ext>
            </a:extLst>
          </p:cNvPr>
          <p:cNvSpPr txBox="1"/>
          <p:nvPr/>
        </p:nvSpPr>
        <p:spPr>
          <a:xfrm>
            <a:off x="873216" y="5128410"/>
            <a:ext cx="2002274" cy="584775"/>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Garamond" panose="02020404030301010803"/>
                <a:ea typeface="+mn-ea"/>
                <a:cs typeface="+mn-cs"/>
              </a:rPr>
              <a:t>Mary Capobianco</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Etobicoke, ON</a:t>
            </a:r>
          </a:p>
        </p:txBody>
      </p:sp>
      <p:sp>
        <p:nvSpPr>
          <p:cNvPr id="13" name="TextBox 12">
            <a:extLst>
              <a:ext uri="{FF2B5EF4-FFF2-40B4-BE49-F238E27FC236}">
                <a16:creationId xmlns:a16="http://schemas.microsoft.com/office/drawing/2014/main" id="{60604C58-01D9-8F8F-8225-C775D1B5091F}"/>
              </a:ext>
            </a:extLst>
          </p:cNvPr>
          <p:cNvSpPr txBox="1"/>
          <p:nvPr/>
        </p:nvSpPr>
        <p:spPr>
          <a:xfrm>
            <a:off x="2735639" y="5103224"/>
            <a:ext cx="1996943" cy="584775"/>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Garamond" panose="02020404030301010803"/>
                <a:ea typeface="+mn-ea"/>
                <a:cs typeface="+mn-cs"/>
              </a:rPr>
              <a:t>Gail Kopp</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Limby, BC </a:t>
            </a:r>
            <a:endParaRPr kumimoji="0" lang="en-CA" sz="18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4" name="TextBox 13">
            <a:extLst>
              <a:ext uri="{FF2B5EF4-FFF2-40B4-BE49-F238E27FC236}">
                <a16:creationId xmlns:a16="http://schemas.microsoft.com/office/drawing/2014/main" id="{73A79C80-5DAF-DEE6-310F-CC93BB888F67}"/>
              </a:ext>
            </a:extLst>
          </p:cNvPr>
          <p:cNvSpPr txBox="1"/>
          <p:nvPr/>
        </p:nvSpPr>
        <p:spPr>
          <a:xfrm>
            <a:off x="4732582" y="5128410"/>
            <a:ext cx="2329246" cy="584775"/>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Garamond" panose="02020404030301010803"/>
                <a:ea typeface="+mn-ea"/>
                <a:cs typeface="+mn-cs"/>
              </a:rPr>
              <a:t>Julie LeLievre</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err="1">
                <a:ln>
                  <a:noFill/>
                </a:ln>
                <a:solidFill>
                  <a:prstClr val="white">
                    <a:lumMod val="50000"/>
                  </a:prstClr>
                </a:solidFill>
                <a:effectLst/>
                <a:uLnTx/>
                <a:uFillTx/>
                <a:latin typeface="Garamond" panose="02020404030301010803"/>
                <a:ea typeface="+mn-ea"/>
                <a:cs typeface="+mn-cs"/>
              </a:rPr>
              <a:t>Coxheath</a:t>
            </a:r>
            <a:r>
              <a:rPr kumimoji="0" lang="en-CA" sz="16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 NS</a:t>
            </a:r>
          </a:p>
        </p:txBody>
      </p:sp>
      <p:sp>
        <p:nvSpPr>
          <p:cNvPr id="18" name="TextBox 17">
            <a:extLst>
              <a:ext uri="{FF2B5EF4-FFF2-40B4-BE49-F238E27FC236}">
                <a16:creationId xmlns:a16="http://schemas.microsoft.com/office/drawing/2014/main" id="{D5A46A72-C9DF-7806-2F1E-D9DA1E88B08E}"/>
              </a:ext>
            </a:extLst>
          </p:cNvPr>
          <p:cNvSpPr txBox="1"/>
          <p:nvPr/>
        </p:nvSpPr>
        <p:spPr>
          <a:xfrm>
            <a:off x="7141929" y="5102193"/>
            <a:ext cx="1929172" cy="584775"/>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Garamond" panose="02020404030301010803"/>
                <a:ea typeface="+mn-ea"/>
                <a:cs typeface="+mn-cs"/>
              </a:rPr>
              <a:t>Lynette Mendes</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Mississauga, ON</a:t>
            </a:r>
          </a:p>
        </p:txBody>
      </p:sp>
      <p:pic>
        <p:nvPicPr>
          <p:cNvPr id="3" name="Content Placeholder 4" descr="A picture containing person, person, smiling, lady&#10;&#10;Description automatically generated">
            <a:extLst>
              <a:ext uri="{FF2B5EF4-FFF2-40B4-BE49-F238E27FC236}">
                <a16:creationId xmlns:a16="http://schemas.microsoft.com/office/drawing/2014/main" id="{6061653E-7D06-B99A-57FD-EE84118AF3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3434" y="3117931"/>
            <a:ext cx="1454378" cy="1910238"/>
          </a:xfrm>
          <a:prstGeom prst="rect">
            <a:avLst/>
          </a:prstGeom>
          <a:ln>
            <a:noFill/>
          </a:ln>
          <a:effectLst>
            <a:softEdge rad="112500"/>
          </a:effectLst>
        </p:spPr>
      </p:pic>
      <p:pic>
        <p:nvPicPr>
          <p:cNvPr id="4" name="Picture 3" descr="A picture containing person, outdoor, fish, spiny-finned fish&#10;&#10;Description automatically generated">
            <a:extLst>
              <a:ext uri="{FF2B5EF4-FFF2-40B4-BE49-F238E27FC236}">
                <a16:creationId xmlns:a16="http://schemas.microsoft.com/office/drawing/2014/main" id="{B1D508B9-A363-7B92-34AF-0737562ABFB2}"/>
              </a:ext>
            </a:extLst>
          </p:cNvPr>
          <p:cNvPicPr>
            <a:picLocks noChangeAspect="1"/>
          </p:cNvPicPr>
          <p:nvPr/>
        </p:nvPicPr>
        <p:blipFill rotWithShape="1">
          <a:blip r:embed="rId4">
            <a:extLst>
              <a:ext uri="{28A0092B-C50C-407E-A947-70E740481C1C}">
                <a14:useLocalDpi xmlns:a14="http://schemas.microsoft.com/office/drawing/2010/main" val="0"/>
              </a:ext>
            </a:extLst>
          </a:blip>
          <a:srcRect l="12049" b="18443"/>
          <a:stretch/>
        </p:blipFill>
        <p:spPr>
          <a:xfrm>
            <a:off x="2948226" y="3138288"/>
            <a:ext cx="1787021" cy="1851633"/>
          </a:xfrm>
          <a:prstGeom prst="rect">
            <a:avLst/>
          </a:prstGeom>
          <a:ln>
            <a:noFill/>
          </a:ln>
          <a:effectLst>
            <a:softEdge rad="112500"/>
          </a:effectLst>
        </p:spPr>
      </p:pic>
      <p:sp>
        <p:nvSpPr>
          <p:cNvPr id="10" name="TextBox 9">
            <a:extLst>
              <a:ext uri="{FF2B5EF4-FFF2-40B4-BE49-F238E27FC236}">
                <a16:creationId xmlns:a16="http://schemas.microsoft.com/office/drawing/2014/main" id="{CFB63A36-FA06-9094-9BE5-21ACB5521E9D}"/>
              </a:ext>
            </a:extLst>
          </p:cNvPr>
          <p:cNvSpPr txBox="1"/>
          <p:nvPr/>
        </p:nvSpPr>
        <p:spPr>
          <a:xfrm>
            <a:off x="9071101" y="5128410"/>
            <a:ext cx="2329246" cy="584775"/>
          </a:xfrm>
          <a:prstGeom prst="rect">
            <a:avLst/>
          </a:prstGeom>
          <a:noFill/>
        </p:spPr>
        <p:txBody>
          <a:bodyPr wrap="square">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Garamond" panose="02020404030301010803"/>
                <a:ea typeface="+mn-ea"/>
                <a:cs typeface="+mn-cs"/>
              </a:rPr>
              <a:t>Anna Tremblay</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North Bay, ON</a:t>
            </a:r>
          </a:p>
        </p:txBody>
      </p:sp>
      <p:pic>
        <p:nvPicPr>
          <p:cNvPr id="11" name="Picture 10" descr="A picture containing person, smiling, plant&#10;&#10;Description automatically generated">
            <a:extLst>
              <a:ext uri="{FF2B5EF4-FFF2-40B4-BE49-F238E27FC236}">
                <a16:creationId xmlns:a16="http://schemas.microsoft.com/office/drawing/2014/main" id="{341B46FE-E384-6C40-28B2-3DBCE8ECD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915" y="3117931"/>
            <a:ext cx="1803265" cy="1910238"/>
          </a:xfrm>
          <a:prstGeom prst="rect">
            <a:avLst/>
          </a:prstGeom>
          <a:ln>
            <a:noFill/>
          </a:ln>
          <a:effectLst>
            <a:softEdge rad="112500"/>
          </a:effectLst>
        </p:spPr>
      </p:pic>
      <p:pic>
        <p:nvPicPr>
          <p:cNvPr id="15" name="Picture 14" descr="A picture containing smiling, person&#10;&#10;Description automatically generated">
            <a:extLst>
              <a:ext uri="{FF2B5EF4-FFF2-40B4-BE49-F238E27FC236}">
                <a16:creationId xmlns:a16="http://schemas.microsoft.com/office/drawing/2014/main" id="{5C327E2A-7B9D-FE02-5FDA-AE5FC5D6F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7378" y="3138288"/>
            <a:ext cx="1964675" cy="1822494"/>
          </a:xfrm>
          <a:prstGeom prst="rect">
            <a:avLst/>
          </a:prstGeom>
          <a:ln>
            <a:noFill/>
          </a:ln>
          <a:effectLst>
            <a:softEdge rad="112500"/>
          </a:effectLst>
        </p:spPr>
      </p:pic>
      <p:pic>
        <p:nvPicPr>
          <p:cNvPr id="16" name="Picture 15" descr="A picture containing person, wall, indoor, person&#10;&#10;Description automatically generated">
            <a:extLst>
              <a:ext uri="{FF2B5EF4-FFF2-40B4-BE49-F238E27FC236}">
                <a16:creationId xmlns:a16="http://schemas.microsoft.com/office/drawing/2014/main" id="{7020DAE7-CE5E-871E-803A-77F6CEC281CD}"/>
              </a:ext>
            </a:extLst>
          </p:cNvPr>
          <p:cNvPicPr>
            <a:picLocks noChangeAspect="1"/>
          </p:cNvPicPr>
          <p:nvPr/>
        </p:nvPicPr>
        <p:blipFill rotWithShape="1">
          <a:blip r:embed="rId7">
            <a:extLst>
              <a:ext uri="{28A0092B-C50C-407E-A947-70E740481C1C}">
                <a14:useLocalDpi xmlns:a14="http://schemas.microsoft.com/office/drawing/2010/main" val="0"/>
              </a:ext>
            </a:extLst>
          </a:blip>
          <a:srcRect t="8203" b="6581"/>
          <a:stretch/>
        </p:blipFill>
        <p:spPr>
          <a:xfrm>
            <a:off x="9432881" y="3117931"/>
            <a:ext cx="1605685" cy="1925949"/>
          </a:xfrm>
          <a:prstGeom prst="rect">
            <a:avLst/>
          </a:prstGeom>
          <a:ln>
            <a:noFill/>
          </a:ln>
          <a:effectLst>
            <a:softEdge rad="112500"/>
          </a:effectLst>
        </p:spPr>
      </p:pic>
    </p:spTree>
    <p:extLst>
      <p:ext uri="{BB962C8B-B14F-4D97-AF65-F5344CB8AC3E}">
        <p14:creationId xmlns:p14="http://schemas.microsoft.com/office/powerpoint/2010/main" val="97777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B9A69929-2435-970D-F5EE-57B2C0ADEA8C}"/>
              </a:ext>
            </a:extLst>
          </p:cNvPr>
          <p:cNvGraphicFramePr>
            <a:graphicFrameLocks/>
          </p:cNvGraphicFramePr>
          <p:nvPr>
            <p:extLst>
              <p:ext uri="{D42A27DB-BD31-4B8C-83A1-F6EECF244321}">
                <p14:modId xmlns:p14="http://schemas.microsoft.com/office/powerpoint/2010/main" val="95310795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A5B68A-F7F7-C7F5-3D0F-1DD218A1F61D}"/>
              </a:ext>
            </a:extLst>
          </p:cNvPr>
          <p:cNvSpPr txBox="1"/>
          <p:nvPr/>
        </p:nvSpPr>
        <p:spPr>
          <a:xfrm>
            <a:off x="1360713" y="2875002"/>
            <a:ext cx="3298372"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dirty="0">
                <a:ln>
                  <a:noFill/>
                </a:ln>
                <a:solidFill>
                  <a:srgbClr val="262626"/>
                </a:solidFill>
                <a:effectLst/>
                <a:uLnTx/>
                <a:uFillTx/>
                <a:latin typeface="Garamond" panose="02020404030301010803"/>
                <a:ea typeface="+mn-ea"/>
                <a:cs typeface="+mn-cs"/>
              </a:rPr>
              <a:t>We Train</a:t>
            </a:r>
            <a:endParaRPr kumimoji="0" lang="en-US" sz="66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46399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A5B68A-F7F7-C7F5-3D0F-1DD218A1F61D}"/>
              </a:ext>
            </a:extLst>
          </p:cNvPr>
          <p:cNvSpPr txBox="1"/>
          <p:nvPr/>
        </p:nvSpPr>
        <p:spPr>
          <a:xfrm>
            <a:off x="992245" y="2459503"/>
            <a:ext cx="4755412"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262626"/>
                </a:solidFill>
                <a:effectLst/>
                <a:uLnTx/>
                <a:uFillTx/>
                <a:latin typeface="Garamond" panose="02020404030301010803"/>
                <a:ea typeface="+mn-ea"/>
                <a:cs typeface="+mn-cs"/>
              </a:rPr>
              <a:t>We Communicate</a:t>
            </a:r>
            <a:endParaRPr kumimoji="0" lang="en-US" sz="6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3" name="Content Placeholder 4" descr="A picture containing clipart, cartoon, computer, illustration&#10;&#10;Description automatically generated">
            <a:extLst>
              <a:ext uri="{FF2B5EF4-FFF2-40B4-BE49-F238E27FC236}">
                <a16:creationId xmlns:a16="http://schemas.microsoft.com/office/drawing/2014/main" id="{07C92622-00A2-9295-9564-E78A9CCF07B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86400" y="1524548"/>
            <a:ext cx="5713355" cy="3808903"/>
          </a:xfrm>
          <a:prstGeom prst="rect">
            <a:avLst/>
          </a:prstGeom>
        </p:spPr>
      </p:pic>
    </p:spTree>
    <p:extLst>
      <p:ext uri="{BB962C8B-B14F-4D97-AF65-F5344CB8AC3E}">
        <p14:creationId xmlns:p14="http://schemas.microsoft.com/office/powerpoint/2010/main" val="122567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7200" dirty="0">
                <a:solidFill>
                  <a:srgbClr val="262626"/>
                </a:solidFill>
              </a:rPr>
              <a:t>We Communicate</a:t>
            </a:r>
          </a:p>
        </p:txBody>
      </p:sp>
      <p:sp>
        <p:nvSpPr>
          <p:cNvPr id="12" name="TextBox 11">
            <a:extLst>
              <a:ext uri="{FF2B5EF4-FFF2-40B4-BE49-F238E27FC236}">
                <a16:creationId xmlns:a16="http://schemas.microsoft.com/office/drawing/2014/main" id="{601E5ED6-9A71-E88E-DA87-9EFDB6541DBA}"/>
              </a:ext>
            </a:extLst>
          </p:cNvPr>
          <p:cNvSpPr txBox="1"/>
          <p:nvPr/>
        </p:nvSpPr>
        <p:spPr>
          <a:xfrm>
            <a:off x="980902" y="5104741"/>
            <a:ext cx="2133030" cy="707886"/>
          </a:xfrm>
          <a:prstGeom prst="rect">
            <a:avLst/>
          </a:prstGeom>
          <a:noFill/>
        </p:spPr>
        <p:txBody>
          <a:bodyPr wrap="square" rtlCol="0">
            <a:spAutoFit/>
          </a:bodyPr>
          <a:lstStyle/>
          <a:p>
            <a:pPr algn="ctr" defTabSz="406908"/>
            <a:r>
              <a:rPr lang="en-CA" sz="2000" dirty="0"/>
              <a:t>Marilyn Blew</a:t>
            </a:r>
          </a:p>
          <a:p>
            <a:pPr algn="ctr" defTabSz="406908"/>
            <a:r>
              <a:rPr lang="en-CA" sz="2000" dirty="0">
                <a:solidFill>
                  <a:schemeClr val="bg1">
                    <a:lumMod val="50000"/>
                  </a:schemeClr>
                </a:solidFill>
              </a:rPr>
              <a:t>Grande Prairie, AB</a:t>
            </a:r>
          </a:p>
        </p:txBody>
      </p:sp>
      <p:sp>
        <p:nvSpPr>
          <p:cNvPr id="13" name="TextBox 12">
            <a:extLst>
              <a:ext uri="{FF2B5EF4-FFF2-40B4-BE49-F238E27FC236}">
                <a16:creationId xmlns:a16="http://schemas.microsoft.com/office/drawing/2014/main" id="{60604C58-01D9-8F8F-8225-C775D1B5091F}"/>
              </a:ext>
            </a:extLst>
          </p:cNvPr>
          <p:cNvSpPr txBox="1"/>
          <p:nvPr/>
        </p:nvSpPr>
        <p:spPr>
          <a:xfrm>
            <a:off x="3087094" y="5102192"/>
            <a:ext cx="2158466"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Lisa Fillingham</a:t>
            </a:r>
          </a:p>
          <a:p>
            <a:pPr algn="ctr" defTabSz="406908"/>
            <a:r>
              <a:rPr lang="en-CA" sz="2000" dirty="0">
                <a:solidFill>
                  <a:schemeClr val="bg1">
                    <a:lumMod val="50000"/>
                  </a:schemeClr>
                </a:solidFill>
              </a:rPr>
              <a:t>St. Catharines, ON</a:t>
            </a:r>
          </a:p>
        </p:txBody>
      </p:sp>
      <p:sp>
        <p:nvSpPr>
          <p:cNvPr id="14" name="TextBox 13">
            <a:extLst>
              <a:ext uri="{FF2B5EF4-FFF2-40B4-BE49-F238E27FC236}">
                <a16:creationId xmlns:a16="http://schemas.microsoft.com/office/drawing/2014/main" id="{73A79C80-5DAF-DEE6-310F-CC93BB888F67}"/>
              </a:ext>
            </a:extLst>
          </p:cNvPr>
          <p:cNvSpPr txBox="1"/>
          <p:nvPr/>
        </p:nvSpPr>
        <p:spPr>
          <a:xfrm>
            <a:off x="5191885" y="5102192"/>
            <a:ext cx="2002274"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Anita Kreutzwiser</a:t>
            </a:r>
          </a:p>
          <a:p>
            <a:pPr algn="ctr" defTabSz="406908"/>
            <a:r>
              <a:rPr lang="en-CA" sz="2000" dirty="0" err="1">
                <a:solidFill>
                  <a:schemeClr val="bg1">
                    <a:lumMod val="50000"/>
                  </a:schemeClr>
                </a:solidFill>
              </a:rPr>
              <a:t>Wingham</a:t>
            </a:r>
            <a:r>
              <a:rPr lang="en-CA" sz="2000" dirty="0">
                <a:solidFill>
                  <a:schemeClr val="bg1">
                    <a:lumMod val="50000"/>
                  </a:schemeClr>
                </a:solidFill>
              </a:rPr>
              <a:t>, ON</a:t>
            </a:r>
          </a:p>
        </p:txBody>
      </p:sp>
      <p:sp>
        <p:nvSpPr>
          <p:cNvPr id="18" name="TextBox 17">
            <a:extLst>
              <a:ext uri="{FF2B5EF4-FFF2-40B4-BE49-F238E27FC236}">
                <a16:creationId xmlns:a16="http://schemas.microsoft.com/office/drawing/2014/main" id="{D5A46A72-C9DF-7806-2F1E-D9DA1E88B08E}"/>
              </a:ext>
            </a:extLst>
          </p:cNvPr>
          <p:cNvSpPr txBox="1"/>
          <p:nvPr/>
        </p:nvSpPr>
        <p:spPr>
          <a:xfrm>
            <a:off x="9265502" y="5102191"/>
            <a:ext cx="2139559"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Maria Tejero</a:t>
            </a:r>
          </a:p>
          <a:p>
            <a:pPr algn="ctr" defTabSz="406908"/>
            <a:r>
              <a:rPr lang="en-CA" sz="2000" dirty="0">
                <a:solidFill>
                  <a:schemeClr val="bg1">
                    <a:lumMod val="50000"/>
                  </a:schemeClr>
                </a:solidFill>
              </a:rPr>
              <a:t>Prince George, BC</a:t>
            </a:r>
          </a:p>
        </p:txBody>
      </p:sp>
      <p:pic>
        <p:nvPicPr>
          <p:cNvPr id="9" name="Content Placeholder 4" descr="A picture containing tree, outdoor, person, forest&#10;&#10;Description automatically generated">
            <a:extLst>
              <a:ext uri="{FF2B5EF4-FFF2-40B4-BE49-F238E27FC236}">
                <a16:creationId xmlns:a16="http://schemas.microsoft.com/office/drawing/2014/main" id="{FA083035-0136-2E4F-B571-02EDE049C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216" y="3122697"/>
            <a:ext cx="1882117" cy="1807911"/>
          </a:xfrm>
          <a:prstGeom prst="rect">
            <a:avLst/>
          </a:prstGeom>
          <a:ln>
            <a:noFill/>
          </a:ln>
          <a:effectLst>
            <a:softEdge rad="112500"/>
          </a:effectLst>
        </p:spPr>
      </p:pic>
      <p:pic>
        <p:nvPicPr>
          <p:cNvPr id="17" name="Picture 16" descr="A picture containing text, wall, indoor, person&#10;&#10;Description automatically generated">
            <a:extLst>
              <a:ext uri="{FF2B5EF4-FFF2-40B4-BE49-F238E27FC236}">
                <a16:creationId xmlns:a16="http://schemas.microsoft.com/office/drawing/2014/main" id="{1C90365F-A242-9CAF-FB5B-67CF54CEC353}"/>
              </a:ext>
            </a:extLst>
          </p:cNvPr>
          <p:cNvPicPr>
            <a:picLocks noChangeAspect="1"/>
          </p:cNvPicPr>
          <p:nvPr/>
        </p:nvPicPr>
        <p:blipFill rotWithShape="1">
          <a:blip r:embed="rId4">
            <a:extLst>
              <a:ext uri="{28A0092B-C50C-407E-A947-70E740481C1C}">
                <a14:useLocalDpi xmlns:a14="http://schemas.microsoft.com/office/drawing/2010/main" val="0"/>
              </a:ext>
            </a:extLst>
          </a:blip>
          <a:srcRect l="31674" t="3244" r="35014" b="37960"/>
          <a:stretch/>
        </p:blipFill>
        <p:spPr>
          <a:xfrm>
            <a:off x="3354682" y="3118922"/>
            <a:ext cx="1623291" cy="1816245"/>
          </a:xfrm>
          <a:prstGeom prst="rect">
            <a:avLst/>
          </a:prstGeom>
          <a:ln>
            <a:noFill/>
          </a:ln>
          <a:effectLst>
            <a:softEdge rad="112500"/>
          </a:effectLst>
        </p:spPr>
      </p:pic>
      <p:pic>
        <p:nvPicPr>
          <p:cNvPr id="19" name="Picture 18" descr="A picture containing person, outdoor, smiling, posing&#10;&#10;Description automatically generated">
            <a:extLst>
              <a:ext uri="{FF2B5EF4-FFF2-40B4-BE49-F238E27FC236}">
                <a16:creationId xmlns:a16="http://schemas.microsoft.com/office/drawing/2014/main" id="{9F0CFC0E-15A9-F327-4521-118AC9F4BCA0}"/>
              </a:ext>
            </a:extLst>
          </p:cNvPr>
          <p:cNvPicPr>
            <a:picLocks noChangeAspect="1"/>
          </p:cNvPicPr>
          <p:nvPr/>
        </p:nvPicPr>
        <p:blipFill rotWithShape="1">
          <a:blip r:embed="rId5">
            <a:extLst>
              <a:ext uri="{28A0092B-C50C-407E-A947-70E740481C1C}">
                <a14:useLocalDpi xmlns:a14="http://schemas.microsoft.com/office/drawing/2010/main" val="0"/>
              </a:ext>
            </a:extLst>
          </a:blip>
          <a:srcRect r="9695" b="14486"/>
          <a:stretch/>
        </p:blipFill>
        <p:spPr>
          <a:xfrm>
            <a:off x="5364255" y="3173021"/>
            <a:ext cx="1623291" cy="1816245"/>
          </a:xfrm>
          <a:prstGeom prst="rect">
            <a:avLst/>
          </a:prstGeom>
          <a:ln>
            <a:noFill/>
          </a:ln>
          <a:effectLst>
            <a:softEdge rad="112500"/>
          </a:effectLst>
        </p:spPr>
      </p:pic>
      <p:pic>
        <p:nvPicPr>
          <p:cNvPr id="4" name="Picture 3" descr="A person in a red shirt&#10;&#10;Description automatically generated">
            <a:extLst>
              <a:ext uri="{FF2B5EF4-FFF2-40B4-BE49-F238E27FC236}">
                <a16:creationId xmlns:a16="http://schemas.microsoft.com/office/drawing/2014/main" id="{8D2FBCA2-005A-759A-043C-5F73D647F153}"/>
              </a:ext>
            </a:extLst>
          </p:cNvPr>
          <p:cNvPicPr>
            <a:picLocks noChangeAspect="1"/>
          </p:cNvPicPr>
          <p:nvPr/>
        </p:nvPicPr>
        <p:blipFill rotWithShape="1">
          <a:blip r:embed="rId6">
            <a:extLst>
              <a:ext uri="{28A0092B-C50C-407E-A947-70E740481C1C}">
                <a14:useLocalDpi xmlns:a14="http://schemas.microsoft.com/office/drawing/2010/main" val="0"/>
              </a:ext>
            </a:extLst>
          </a:blip>
          <a:srcRect l="26218" r="11378" b="44177"/>
          <a:stretch/>
        </p:blipFill>
        <p:spPr>
          <a:xfrm>
            <a:off x="9501808" y="3118922"/>
            <a:ext cx="1518976" cy="1811686"/>
          </a:xfrm>
          <a:prstGeom prst="rect">
            <a:avLst/>
          </a:prstGeom>
          <a:ln>
            <a:noFill/>
          </a:ln>
          <a:effectLst>
            <a:softEdge rad="112500"/>
          </a:effectLst>
        </p:spPr>
      </p:pic>
      <p:pic>
        <p:nvPicPr>
          <p:cNvPr id="3" name="Picture 2" descr="A person smiling for the camera&#10;&#10;Description automatically generated">
            <a:extLst>
              <a:ext uri="{FF2B5EF4-FFF2-40B4-BE49-F238E27FC236}">
                <a16:creationId xmlns:a16="http://schemas.microsoft.com/office/drawing/2014/main" id="{7CE69273-52C6-6CD5-2E89-073901FEE1DD}"/>
              </a:ext>
            </a:extLst>
          </p:cNvPr>
          <p:cNvPicPr>
            <a:picLocks noChangeAspect="1"/>
          </p:cNvPicPr>
          <p:nvPr/>
        </p:nvPicPr>
        <p:blipFill rotWithShape="1">
          <a:blip r:embed="rId7">
            <a:extLst>
              <a:ext uri="{28A0092B-C50C-407E-A947-70E740481C1C}">
                <a14:useLocalDpi xmlns:a14="http://schemas.microsoft.com/office/drawing/2010/main" val="0"/>
              </a:ext>
            </a:extLst>
          </a:blip>
          <a:srcRect l="20681" r="7262" b="15018"/>
          <a:stretch/>
        </p:blipFill>
        <p:spPr bwMode="auto">
          <a:xfrm>
            <a:off x="7492617" y="3173021"/>
            <a:ext cx="1474673" cy="1816245"/>
          </a:xfrm>
          <a:prstGeom prst="rect">
            <a:avLst/>
          </a:prstGeom>
          <a:ln>
            <a:noFill/>
          </a:ln>
          <a:effectLst>
            <a:softEdge rad="112500"/>
          </a:effectLst>
        </p:spPr>
      </p:pic>
      <p:sp>
        <p:nvSpPr>
          <p:cNvPr id="6" name="TextBox 5">
            <a:extLst>
              <a:ext uri="{FF2B5EF4-FFF2-40B4-BE49-F238E27FC236}">
                <a16:creationId xmlns:a16="http://schemas.microsoft.com/office/drawing/2014/main" id="{D361EC3E-6841-075A-3BD3-ACAE5FC7BD86}"/>
              </a:ext>
            </a:extLst>
          </p:cNvPr>
          <p:cNvSpPr txBox="1"/>
          <p:nvPr/>
        </p:nvSpPr>
        <p:spPr>
          <a:xfrm>
            <a:off x="7288894" y="5102191"/>
            <a:ext cx="1882117" cy="707886"/>
          </a:xfrm>
          <a:prstGeom prst="rect">
            <a:avLst/>
          </a:prstGeom>
          <a:noFill/>
        </p:spPr>
        <p:txBody>
          <a:bodyPr wrap="square">
            <a:spAutoFit/>
          </a:bodyPr>
          <a:lstStyle/>
          <a:p>
            <a:pPr algn="ctr" defTabSz="406908"/>
            <a:r>
              <a:rPr lang="en-CA" sz="2000" dirty="0"/>
              <a:t>Sr. Susan Scott</a:t>
            </a:r>
            <a:endParaRPr lang="en-CA" sz="2000" kern="1200" dirty="0">
              <a:solidFill>
                <a:schemeClr val="tx1"/>
              </a:solidFill>
              <a:latin typeface="+mn-lt"/>
              <a:ea typeface="+mn-ea"/>
              <a:cs typeface="+mn-cs"/>
            </a:endParaRPr>
          </a:p>
          <a:p>
            <a:pPr algn="ctr" defTabSz="406908"/>
            <a:r>
              <a:rPr lang="en-CA" sz="2000" dirty="0">
                <a:solidFill>
                  <a:schemeClr val="bg1">
                    <a:lumMod val="50000"/>
                  </a:schemeClr>
                </a:solidFill>
              </a:rPr>
              <a:t>Stony Plain, AB</a:t>
            </a:r>
          </a:p>
        </p:txBody>
      </p:sp>
    </p:spTree>
    <p:extLst>
      <p:ext uri="{BB962C8B-B14F-4D97-AF65-F5344CB8AC3E}">
        <p14:creationId xmlns:p14="http://schemas.microsoft.com/office/powerpoint/2010/main" val="6734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5" name="Rectangle 34">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38" name="Picture 37">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 name="Picture 40">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1102619" y="4404852"/>
            <a:ext cx="9989677" cy="1054745"/>
          </a:xfrm>
        </p:spPr>
        <p:txBody>
          <a:bodyPr vert="horz" lIns="91440" tIns="45720" rIns="91440" bIns="45720" rtlCol="0" anchor="b">
            <a:normAutofit/>
          </a:bodyPr>
          <a:lstStyle/>
          <a:p>
            <a:r>
              <a:rPr lang="en-US" sz="5400" kern="1200" cap="none">
                <a:ln w="3175" cmpd="sng">
                  <a:noFill/>
                </a:ln>
                <a:solidFill>
                  <a:schemeClr val="tx1">
                    <a:lumMod val="85000"/>
                    <a:lumOff val="15000"/>
                  </a:schemeClr>
                </a:solidFill>
                <a:effectLst/>
                <a:latin typeface="+mj-lt"/>
                <a:ea typeface="+mj-ea"/>
                <a:cs typeface="+mj-cs"/>
              </a:rPr>
              <a:t>We Lead</a:t>
            </a:r>
            <a:endParaRPr lang="en-US" sz="5400" kern="1200" cap="none" dirty="0">
              <a:ln w="3175" cmpd="sng">
                <a:noFill/>
              </a:ln>
              <a:solidFill>
                <a:schemeClr val="tx1">
                  <a:lumMod val="85000"/>
                  <a:lumOff val="15000"/>
                </a:schemeClr>
              </a:solidFill>
              <a:effectLst/>
              <a:latin typeface="+mj-lt"/>
              <a:ea typeface="+mj-ea"/>
              <a:cs typeface="+mj-cs"/>
            </a:endParaRPr>
          </a:p>
        </p:txBody>
      </p:sp>
      <p:sp>
        <p:nvSpPr>
          <p:cNvPr id="43" name="Rectangle 42">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oster for a workshop&#10;&#10;Description automatically generated">
            <a:extLst>
              <a:ext uri="{FF2B5EF4-FFF2-40B4-BE49-F238E27FC236}">
                <a16:creationId xmlns:a16="http://schemas.microsoft.com/office/drawing/2014/main" id="{16630D86-A5C1-B7E7-7347-902A69B0D94E}"/>
              </a:ext>
            </a:extLst>
          </p:cNvPr>
          <p:cNvPicPr>
            <a:picLocks noChangeAspect="1"/>
          </p:cNvPicPr>
          <p:nvPr/>
        </p:nvPicPr>
        <p:blipFill>
          <a:blip r:embed="rId8"/>
          <a:stretch>
            <a:fillRect/>
          </a:stretch>
        </p:blipFill>
        <p:spPr>
          <a:xfrm>
            <a:off x="2078162" y="1257341"/>
            <a:ext cx="2161504" cy="2798064"/>
          </a:xfrm>
          <a:prstGeom prst="rect">
            <a:avLst/>
          </a:prstGeom>
        </p:spPr>
      </p:pic>
      <p:pic>
        <p:nvPicPr>
          <p:cNvPr id="10" name="Picture 9" descr="A book cover with orange paper boats&#10;&#10;Description automatically generated">
            <a:extLst>
              <a:ext uri="{FF2B5EF4-FFF2-40B4-BE49-F238E27FC236}">
                <a16:creationId xmlns:a16="http://schemas.microsoft.com/office/drawing/2014/main" id="{325E26B5-5BE2-8746-970D-396EB0829782}"/>
              </a:ext>
            </a:extLst>
          </p:cNvPr>
          <p:cNvPicPr>
            <a:picLocks noChangeAspect="1"/>
          </p:cNvPicPr>
          <p:nvPr/>
        </p:nvPicPr>
        <p:blipFill>
          <a:blip r:embed="rId9"/>
          <a:stretch>
            <a:fillRect/>
          </a:stretch>
        </p:blipFill>
        <p:spPr>
          <a:xfrm>
            <a:off x="4675666" y="1582664"/>
            <a:ext cx="2807083" cy="2147418"/>
          </a:xfrm>
          <a:prstGeom prst="rect">
            <a:avLst/>
          </a:prstGeom>
        </p:spPr>
      </p:pic>
      <p:pic>
        <p:nvPicPr>
          <p:cNvPr id="5" name="Picture 4" descr="A yellow paper boats on a grey surface&#10;&#10;Description automatically generated">
            <a:extLst>
              <a:ext uri="{FF2B5EF4-FFF2-40B4-BE49-F238E27FC236}">
                <a16:creationId xmlns:a16="http://schemas.microsoft.com/office/drawing/2014/main" id="{B39134EB-C7EA-D7F7-6879-52810CE48E7E}"/>
              </a:ext>
            </a:extLst>
          </p:cNvPr>
          <p:cNvPicPr>
            <a:picLocks noChangeAspect="1"/>
          </p:cNvPicPr>
          <p:nvPr/>
        </p:nvPicPr>
        <p:blipFill>
          <a:blip r:embed="rId10"/>
          <a:stretch>
            <a:fillRect/>
          </a:stretch>
        </p:blipFill>
        <p:spPr>
          <a:xfrm>
            <a:off x="7627880" y="1585858"/>
            <a:ext cx="2780558" cy="2141029"/>
          </a:xfrm>
          <a:prstGeom prst="rect">
            <a:avLst/>
          </a:prstGeom>
        </p:spPr>
      </p:pic>
      <p:cxnSp>
        <p:nvCxnSpPr>
          <p:cNvPr id="45" name="Straight Connector 44">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30C9D14-5D62-075B-EDA2-A02C2F4D9B7F}"/>
              </a:ext>
            </a:extLst>
          </p:cNvPr>
          <p:cNvSpPr txBox="1"/>
          <p:nvPr/>
        </p:nvSpPr>
        <p:spPr>
          <a:xfrm>
            <a:off x="6094412" y="2556932"/>
            <a:ext cx="4802184" cy="3318936"/>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Tx/>
              <a:buNone/>
              <a:tabLst/>
              <a:defRPr/>
            </a:pPr>
            <a:endParaRPr kumimoji="0" lang="en-US" sz="36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1427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52" name="Picture 51">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3" name="Rectangle 52">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4" name="Picture 53">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5" name="Picture 54">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7" name="Straight Connector 56">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9" name="Rectangle 58">
            <a:extLst>
              <a:ext uri="{FF2B5EF4-FFF2-40B4-BE49-F238E27FC236}">
                <a16:creationId xmlns:a16="http://schemas.microsoft.com/office/drawing/2014/main" id="{DDD34390-BB72-482C-8D73-495C13499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61" name="Group 60">
            <a:extLst>
              <a:ext uri="{FF2B5EF4-FFF2-40B4-BE49-F238E27FC236}">
                <a16:creationId xmlns:a16="http://schemas.microsoft.com/office/drawing/2014/main" id="{20F7ACBD-1BAA-4CBC-A561-880B5E556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62" name="Picture 61">
              <a:extLst>
                <a:ext uri="{FF2B5EF4-FFF2-40B4-BE49-F238E27FC236}">
                  <a16:creationId xmlns:a16="http://schemas.microsoft.com/office/drawing/2014/main" id="{32C44967-F950-4471-9B8D-9EC21662D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3" name="Rectangle 62">
              <a:extLst>
                <a:ext uri="{FF2B5EF4-FFF2-40B4-BE49-F238E27FC236}">
                  <a16:creationId xmlns:a16="http://schemas.microsoft.com/office/drawing/2014/main" id="{7D87FA17-8CA2-4D2D-A487-23AABEAC8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4" name="Picture 63">
              <a:extLst>
                <a:ext uri="{FF2B5EF4-FFF2-40B4-BE49-F238E27FC236}">
                  <a16:creationId xmlns:a16="http://schemas.microsoft.com/office/drawing/2014/main" id="{5699C403-7CD0-4DE9-A035-17312505D1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64">
              <a:extLst>
                <a:ext uri="{FF2B5EF4-FFF2-40B4-BE49-F238E27FC236}">
                  <a16:creationId xmlns:a16="http://schemas.microsoft.com/office/drawing/2014/main" id="{D905EA4F-1497-42D3-84C9-2E1973BE4F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1097631" y="3866936"/>
            <a:ext cx="9989677" cy="1221027"/>
          </a:xfrm>
        </p:spPr>
        <p:txBody>
          <a:bodyPr vert="horz" lIns="91440" tIns="45720" rIns="91440" bIns="45720" rtlCol="0" anchor="b">
            <a:normAutofit/>
          </a:bodyPr>
          <a:lstStyle/>
          <a:p>
            <a:r>
              <a:rPr lang="en-US" sz="6000" dirty="0"/>
              <a:t>We Lead</a:t>
            </a:r>
          </a:p>
        </p:txBody>
      </p:sp>
      <p:sp>
        <p:nvSpPr>
          <p:cNvPr id="67" name="Rectangle 66">
            <a:extLst>
              <a:ext uri="{FF2B5EF4-FFF2-40B4-BE49-F238E27FC236}">
                <a16:creationId xmlns:a16="http://schemas.microsoft.com/office/drawing/2014/main" id="{52062B71-C76E-495D-8314-1A1532AC1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2202" y="1092200"/>
            <a:ext cx="7240536" cy="2417572"/>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Content Placeholder 3" descr="A picture containing tree, clothing, outdoor, person&#10;&#10;Description automatically generated">
            <a:extLst>
              <a:ext uri="{FF2B5EF4-FFF2-40B4-BE49-F238E27FC236}">
                <a16:creationId xmlns:a16="http://schemas.microsoft.com/office/drawing/2014/main" id="{FECAC983-9E38-16A3-C105-688979E0BB28}"/>
              </a:ext>
            </a:extLst>
          </p:cNvPr>
          <p:cNvPicPr>
            <a:picLocks noChangeAspect="1"/>
          </p:cNvPicPr>
          <p:nvPr/>
        </p:nvPicPr>
        <p:blipFill rotWithShape="1">
          <a:blip r:embed="rId8"/>
          <a:srcRect t="35218" r="-1" b="22986"/>
          <a:stretch/>
        </p:blipFill>
        <p:spPr>
          <a:xfrm>
            <a:off x="849185" y="817590"/>
            <a:ext cx="10521926" cy="2847511"/>
          </a:xfrm>
          <a:prstGeom prst="rect">
            <a:avLst/>
          </a:prstGeom>
        </p:spPr>
      </p:pic>
      <p:cxnSp>
        <p:nvCxnSpPr>
          <p:cNvPr id="69" name="Straight Connector 68">
            <a:extLst>
              <a:ext uri="{FF2B5EF4-FFF2-40B4-BE49-F238E27FC236}">
                <a16:creationId xmlns:a16="http://schemas.microsoft.com/office/drawing/2014/main" id="{647A3FF6-0F12-488B-A6E0-44B0E7CA4C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262441"/>
            <a:ext cx="96037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41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Portrait of young woman blowing dandelion flower seeds">
            <a:extLst>
              <a:ext uri="{FF2B5EF4-FFF2-40B4-BE49-F238E27FC236}">
                <a16:creationId xmlns:a16="http://schemas.microsoft.com/office/drawing/2014/main" id="{A134081D-C3E2-AE2C-553B-03DC7AF5313E}"/>
              </a:ext>
            </a:extLst>
          </p:cNvPr>
          <p:cNvPicPr>
            <a:picLocks noChangeAspect="1"/>
          </p:cNvPicPr>
          <p:nvPr/>
        </p:nvPicPr>
        <p:blipFill rotWithShape="1">
          <a:blip r:embed="rId6">
            <a:alphaModFix amt="50000"/>
          </a:blip>
          <a:srcRect t="8761" r="1" b="12737"/>
          <a:stretch/>
        </p:blipFill>
        <p:spPr>
          <a:xfrm>
            <a:off x="486138" y="488137"/>
            <a:ext cx="11227442" cy="5883295"/>
          </a:xfrm>
          <a:prstGeom prst="rect">
            <a:avLst/>
          </a:prstGeom>
        </p:spPr>
      </p:pic>
      <p:cxnSp>
        <p:nvCxnSpPr>
          <p:cNvPr id="21" name="Straight Connector 20">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6"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7" name="Picture 26">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8"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9" name="Picture 28">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TextBox 3">
            <a:extLst>
              <a:ext uri="{FF2B5EF4-FFF2-40B4-BE49-F238E27FC236}">
                <a16:creationId xmlns:a16="http://schemas.microsoft.com/office/drawing/2014/main" id="{46A5B68A-F7F7-C7F5-3D0F-1DD218A1F61D}"/>
              </a:ext>
            </a:extLst>
          </p:cNvPr>
          <p:cNvSpPr txBox="1"/>
          <p:nvPr/>
        </p:nvSpPr>
        <p:spPr>
          <a:xfrm>
            <a:off x="2224403" y="1113698"/>
            <a:ext cx="8229600"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7200" b="0" i="0" u="none" strike="noStrike" kern="1200" cap="none" spc="0" normalizeH="0" baseline="0" noProof="0">
                <a:ln w="3175" cmpd="sng">
                  <a:noFill/>
                </a:ln>
                <a:solidFill>
                  <a:prstClr val="white"/>
                </a:solidFill>
                <a:effectLst/>
                <a:uLnTx/>
                <a:uFillTx/>
                <a:latin typeface="Garamond" panose="02020404030301010803"/>
                <a:ea typeface="+mn-ea"/>
                <a:cs typeface="+mn-cs"/>
              </a:rPr>
              <a:t>We Inspire</a:t>
            </a:r>
          </a:p>
        </p:txBody>
      </p:sp>
    </p:spTree>
    <p:extLst>
      <p:ext uri="{BB962C8B-B14F-4D97-AF65-F5344CB8AC3E}">
        <p14:creationId xmlns:p14="http://schemas.microsoft.com/office/powerpoint/2010/main" val="261908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6600" dirty="0">
                <a:solidFill>
                  <a:srgbClr val="262626"/>
                </a:solidFill>
              </a:rPr>
              <a:t>We Inspire</a:t>
            </a:r>
          </a:p>
        </p:txBody>
      </p:sp>
      <p:sp>
        <p:nvSpPr>
          <p:cNvPr id="12" name="TextBox 11">
            <a:extLst>
              <a:ext uri="{FF2B5EF4-FFF2-40B4-BE49-F238E27FC236}">
                <a16:creationId xmlns:a16="http://schemas.microsoft.com/office/drawing/2014/main" id="{601E5ED6-9A71-E88E-DA87-9EFDB6541DBA}"/>
              </a:ext>
            </a:extLst>
          </p:cNvPr>
          <p:cNvSpPr txBox="1"/>
          <p:nvPr/>
        </p:nvSpPr>
        <p:spPr>
          <a:xfrm>
            <a:off x="820492" y="5144571"/>
            <a:ext cx="2002274" cy="584775"/>
          </a:xfrm>
          <a:prstGeom prst="rect">
            <a:avLst/>
          </a:prstGeom>
          <a:noFill/>
        </p:spPr>
        <p:txBody>
          <a:bodyPr wrap="square" rtlCol="0">
            <a:spAutoFit/>
          </a:bodyPr>
          <a:lstStyle/>
          <a:p>
            <a:pPr algn="ctr" defTabSz="406908"/>
            <a:r>
              <a:rPr lang="en-CA" sz="1600" dirty="0"/>
              <a:t>Connie Crichton</a:t>
            </a:r>
          </a:p>
          <a:p>
            <a:pPr algn="ctr" defTabSz="406908"/>
            <a:r>
              <a:rPr lang="en-CA" sz="1600" dirty="0">
                <a:solidFill>
                  <a:schemeClr val="bg1">
                    <a:lumMod val="50000"/>
                  </a:schemeClr>
                </a:solidFill>
              </a:rPr>
              <a:t>Saskatoon, SK</a:t>
            </a:r>
          </a:p>
        </p:txBody>
      </p:sp>
      <p:sp>
        <p:nvSpPr>
          <p:cNvPr id="13" name="TextBox 12">
            <a:extLst>
              <a:ext uri="{FF2B5EF4-FFF2-40B4-BE49-F238E27FC236}">
                <a16:creationId xmlns:a16="http://schemas.microsoft.com/office/drawing/2014/main" id="{60604C58-01D9-8F8F-8225-C775D1B5091F}"/>
              </a:ext>
            </a:extLst>
          </p:cNvPr>
          <p:cNvSpPr txBox="1"/>
          <p:nvPr/>
        </p:nvSpPr>
        <p:spPr>
          <a:xfrm>
            <a:off x="4115033" y="5144571"/>
            <a:ext cx="2158466" cy="584775"/>
          </a:xfrm>
          <a:prstGeom prst="rect">
            <a:avLst/>
          </a:prstGeom>
          <a:noFill/>
        </p:spPr>
        <p:txBody>
          <a:bodyPr wrap="square" rtlCol="0">
            <a:spAutoFit/>
          </a:bodyPr>
          <a:lstStyle/>
          <a:p>
            <a:pPr algn="ctr" defTabSz="406908"/>
            <a:r>
              <a:rPr lang="en-CA" sz="1600" kern="1200" dirty="0">
                <a:solidFill>
                  <a:schemeClr val="tx1"/>
                </a:solidFill>
                <a:latin typeface="+mn-lt"/>
                <a:ea typeface="+mn-ea"/>
                <a:cs typeface="+mn-cs"/>
              </a:rPr>
              <a:t>Lisa Fillingham</a:t>
            </a:r>
          </a:p>
          <a:p>
            <a:pPr algn="ctr" defTabSz="406908"/>
            <a:r>
              <a:rPr lang="en-CA" sz="1600" dirty="0">
                <a:solidFill>
                  <a:schemeClr val="bg1">
                    <a:lumMod val="50000"/>
                  </a:schemeClr>
                </a:solidFill>
              </a:rPr>
              <a:t>St. Catharines, ON</a:t>
            </a:r>
          </a:p>
        </p:txBody>
      </p:sp>
      <p:sp>
        <p:nvSpPr>
          <p:cNvPr id="14" name="TextBox 13">
            <a:extLst>
              <a:ext uri="{FF2B5EF4-FFF2-40B4-BE49-F238E27FC236}">
                <a16:creationId xmlns:a16="http://schemas.microsoft.com/office/drawing/2014/main" id="{73A79C80-5DAF-DEE6-310F-CC93BB888F67}"/>
              </a:ext>
            </a:extLst>
          </p:cNvPr>
          <p:cNvSpPr txBox="1"/>
          <p:nvPr/>
        </p:nvSpPr>
        <p:spPr>
          <a:xfrm>
            <a:off x="5983600" y="5119942"/>
            <a:ext cx="2002274" cy="584775"/>
          </a:xfrm>
          <a:prstGeom prst="rect">
            <a:avLst/>
          </a:prstGeom>
          <a:noFill/>
        </p:spPr>
        <p:txBody>
          <a:bodyPr wrap="square" rtlCol="0">
            <a:spAutoFit/>
          </a:bodyPr>
          <a:lstStyle/>
          <a:p>
            <a:pPr algn="ctr" defTabSz="406908"/>
            <a:r>
              <a:rPr lang="en-CA" sz="1600" kern="1200" dirty="0">
                <a:solidFill>
                  <a:schemeClr val="tx1"/>
                </a:solidFill>
                <a:latin typeface="+mn-lt"/>
                <a:ea typeface="+mn-ea"/>
                <a:cs typeface="+mn-cs"/>
              </a:rPr>
              <a:t>Jessie Parkinson</a:t>
            </a:r>
          </a:p>
          <a:p>
            <a:pPr algn="ctr" defTabSz="406908"/>
            <a:r>
              <a:rPr lang="en-CA" sz="1600" dirty="0">
                <a:solidFill>
                  <a:schemeClr val="bg1">
                    <a:lumMod val="50000"/>
                  </a:schemeClr>
                </a:solidFill>
              </a:rPr>
              <a:t>New Glasgow, NS</a:t>
            </a:r>
          </a:p>
        </p:txBody>
      </p:sp>
      <p:sp>
        <p:nvSpPr>
          <p:cNvPr id="18" name="TextBox 17">
            <a:extLst>
              <a:ext uri="{FF2B5EF4-FFF2-40B4-BE49-F238E27FC236}">
                <a16:creationId xmlns:a16="http://schemas.microsoft.com/office/drawing/2014/main" id="{D5A46A72-C9DF-7806-2F1E-D9DA1E88B08E}"/>
              </a:ext>
            </a:extLst>
          </p:cNvPr>
          <p:cNvSpPr txBox="1"/>
          <p:nvPr/>
        </p:nvSpPr>
        <p:spPr>
          <a:xfrm>
            <a:off x="9530667" y="5102191"/>
            <a:ext cx="1929172" cy="584775"/>
          </a:xfrm>
          <a:prstGeom prst="rect">
            <a:avLst/>
          </a:prstGeom>
          <a:noFill/>
        </p:spPr>
        <p:txBody>
          <a:bodyPr wrap="square" rtlCol="0">
            <a:spAutoFit/>
          </a:bodyPr>
          <a:lstStyle/>
          <a:p>
            <a:pPr algn="ctr" defTabSz="406908"/>
            <a:r>
              <a:rPr lang="en-CA" sz="1600" kern="1200" dirty="0">
                <a:solidFill>
                  <a:schemeClr val="tx1"/>
                </a:solidFill>
                <a:latin typeface="+mn-lt"/>
                <a:ea typeface="+mn-ea"/>
                <a:cs typeface="+mn-cs"/>
              </a:rPr>
              <a:t>Terry Mae Sinclair</a:t>
            </a:r>
          </a:p>
          <a:p>
            <a:pPr algn="ctr" defTabSz="406908"/>
            <a:r>
              <a:rPr lang="en-CA" sz="1600" dirty="0">
                <a:solidFill>
                  <a:schemeClr val="bg1">
                    <a:lumMod val="50000"/>
                  </a:schemeClr>
                </a:solidFill>
              </a:rPr>
              <a:t>Salmon Arm, BC</a:t>
            </a:r>
          </a:p>
        </p:txBody>
      </p:sp>
      <p:pic>
        <p:nvPicPr>
          <p:cNvPr id="17" name="Picture 16" descr="A picture containing text, wall, indoor, person&#10;&#10;Description automatically generated">
            <a:extLst>
              <a:ext uri="{FF2B5EF4-FFF2-40B4-BE49-F238E27FC236}">
                <a16:creationId xmlns:a16="http://schemas.microsoft.com/office/drawing/2014/main" id="{1C90365F-A242-9CAF-FB5B-67CF54CEC353}"/>
              </a:ext>
            </a:extLst>
          </p:cNvPr>
          <p:cNvPicPr>
            <a:picLocks noChangeAspect="1"/>
          </p:cNvPicPr>
          <p:nvPr/>
        </p:nvPicPr>
        <p:blipFill rotWithShape="1">
          <a:blip r:embed="rId3">
            <a:extLst>
              <a:ext uri="{28A0092B-C50C-407E-A947-70E740481C1C}">
                <a14:useLocalDpi xmlns:a14="http://schemas.microsoft.com/office/drawing/2010/main" val="0"/>
              </a:ext>
            </a:extLst>
          </a:blip>
          <a:srcRect l="31674" t="3244" r="35014" b="37960"/>
          <a:stretch/>
        </p:blipFill>
        <p:spPr>
          <a:xfrm>
            <a:off x="4376756" y="3143018"/>
            <a:ext cx="1623291" cy="1816245"/>
          </a:xfrm>
          <a:prstGeom prst="rect">
            <a:avLst/>
          </a:prstGeom>
          <a:ln>
            <a:noFill/>
          </a:ln>
          <a:effectLst>
            <a:softEdge rad="112500"/>
          </a:effectLst>
        </p:spPr>
      </p:pic>
      <p:pic>
        <p:nvPicPr>
          <p:cNvPr id="3" name="Picture 2" descr="A person smiling for the camera&#10;&#10;Description automatically generated">
            <a:extLst>
              <a:ext uri="{FF2B5EF4-FFF2-40B4-BE49-F238E27FC236}">
                <a16:creationId xmlns:a16="http://schemas.microsoft.com/office/drawing/2014/main" id="{7CE69273-52C6-6CD5-2E89-073901FEE1DD}"/>
              </a:ext>
            </a:extLst>
          </p:cNvPr>
          <p:cNvPicPr>
            <a:picLocks noChangeAspect="1"/>
          </p:cNvPicPr>
          <p:nvPr/>
        </p:nvPicPr>
        <p:blipFill rotWithShape="1">
          <a:blip r:embed="rId4">
            <a:extLst>
              <a:ext uri="{28A0092B-C50C-407E-A947-70E740481C1C}">
                <a14:useLocalDpi xmlns:a14="http://schemas.microsoft.com/office/drawing/2010/main" val="0"/>
              </a:ext>
            </a:extLst>
          </a:blip>
          <a:srcRect l="20681" r="7262" b="15018"/>
          <a:stretch/>
        </p:blipFill>
        <p:spPr bwMode="auto">
          <a:xfrm>
            <a:off x="8051128" y="3143018"/>
            <a:ext cx="1474673" cy="1816245"/>
          </a:xfrm>
          <a:prstGeom prst="rect">
            <a:avLst/>
          </a:prstGeom>
          <a:ln>
            <a:noFill/>
          </a:ln>
          <a:effectLst>
            <a:softEdge rad="112500"/>
          </a:effectLst>
        </p:spPr>
      </p:pic>
      <p:sp>
        <p:nvSpPr>
          <p:cNvPr id="6" name="TextBox 5">
            <a:extLst>
              <a:ext uri="{FF2B5EF4-FFF2-40B4-BE49-F238E27FC236}">
                <a16:creationId xmlns:a16="http://schemas.microsoft.com/office/drawing/2014/main" id="{D361EC3E-6841-075A-3BD3-ACAE5FC7BD86}"/>
              </a:ext>
            </a:extLst>
          </p:cNvPr>
          <p:cNvSpPr txBox="1"/>
          <p:nvPr/>
        </p:nvSpPr>
        <p:spPr>
          <a:xfrm>
            <a:off x="7828830" y="5115599"/>
            <a:ext cx="1882117" cy="584775"/>
          </a:xfrm>
          <a:prstGeom prst="rect">
            <a:avLst/>
          </a:prstGeom>
          <a:noFill/>
        </p:spPr>
        <p:txBody>
          <a:bodyPr wrap="square">
            <a:spAutoFit/>
          </a:bodyPr>
          <a:lstStyle/>
          <a:p>
            <a:pPr algn="ctr" defTabSz="406908"/>
            <a:r>
              <a:rPr lang="en-CA" sz="1600" dirty="0"/>
              <a:t>Sr. Susan Scott</a:t>
            </a:r>
            <a:endParaRPr lang="en-CA" sz="1600" kern="1200" dirty="0">
              <a:solidFill>
                <a:schemeClr val="tx1"/>
              </a:solidFill>
              <a:latin typeface="+mn-lt"/>
              <a:ea typeface="+mn-ea"/>
              <a:cs typeface="+mn-cs"/>
            </a:endParaRPr>
          </a:p>
          <a:p>
            <a:pPr algn="ctr" defTabSz="406908"/>
            <a:r>
              <a:rPr lang="en-CA" sz="1600" dirty="0">
                <a:solidFill>
                  <a:schemeClr val="bg1">
                    <a:lumMod val="50000"/>
                  </a:schemeClr>
                </a:solidFill>
              </a:rPr>
              <a:t>Stony Plain, AB</a:t>
            </a:r>
          </a:p>
        </p:txBody>
      </p:sp>
      <p:pic>
        <p:nvPicPr>
          <p:cNvPr id="5" name="Content Placeholder 4" descr="A picture containing person, wall, indoor, shirt&#10;&#10;Description automatically generated">
            <a:extLst>
              <a:ext uri="{FF2B5EF4-FFF2-40B4-BE49-F238E27FC236}">
                <a16:creationId xmlns:a16="http://schemas.microsoft.com/office/drawing/2014/main" id="{0D33A096-E17A-8450-86E2-E808D548EFB2}"/>
              </a:ext>
            </a:extLst>
          </p:cNvPr>
          <p:cNvPicPr>
            <a:picLocks noChangeAspect="1"/>
          </p:cNvPicPr>
          <p:nvPr/>
        </p:nvPicPr>
        <p:blipFill rotWithShape="1">
          <a:blip r:embed="rId5">
            <a:extLst>
              <a:ext uri="{28A0092B-C50C-407E-A947-70E740481C1C}">
                <a14:useLocalDpi xmlns:a14="http://schemas.microsoft.com/office/drawing/2010/main" val="0"/>
              </a:ext>
            </a:extLst>
          </a:blip>
          <a:srcRect l="10074" r="6097"/>
          <a:stretch/>
        </p:blipFill>
        <p:spPr>
          <a:xfrm>
            <a:off x="1026934" y="3204298"/>
            <a:ext cx="1560744" cy="1847619"/>
          </a:xfrm>
          <a:prstGeom prst="rect">
            <a:avLst/>
          </a:prstGeom>
          <a:ln>
            <a:noFill/>
          </a:ln>
          <a:effectLst>
            <a:softEdge rad="112500"/>
          </a:effectLst>
        </p:spPr>
      </p:pic>
      <p:pic>
        <p:nvPicPr>
          <p:cNvPr id="7" name="Picture 6" descr="A person wearing glasses&#10;&#10;Description automatically generated with medium confidence">
            <a:extLst>
              <a:ext uri="{FF2B5EF4-FFF2-40B4-BE49-F238E27FC236}">
                <a16:creationId xmlns:a16="http://schemas.microsoft.com/office/drawing/2014/main" id="{BA1796B4-061E-FE8B-5175-B3207C281A82}"/>
              </a:ext>
            </a:extLst>
          </p:cNvPr>
          <p:cNvPicPr>
            <a:picLocks noChangeAspect="1"/>
          </p:cNvPicPr>
          <p:nvPr/>
        </p:nvPicPr>
        <p:blipFill rotWithShape="1">
          <a:blip r:embed="rId6">
            <a:extLst>
              <a:ext uri="{28A0092B-C50C-407E-A947-70E740481C1C}">
                <a14:useLocalDpi xmlns:a14="http://schemas.microsoft.com/office/drawing/2010/main" val="0"/>
              </a:ext>
            </a:extLst>
          </a:blip>
          <a:srcRect t="7279" b="12312"/>
          <a:stretch/>
        </p:blipFill>
        <p:spPr>
          <a:xfrm>
            <a:off x="9656963" y="3146266"/>
            <a:ext cx="1601554" cy="1845571"/>
          </a:xfrm>
          <a:prstGeom prst="rect">
            <a:avLst/>
          </a:prstGeom>
          <a:ln>
            <a:noFill/>
          </a:ln>
          <a:effectLst>
            <a:softEdge rad="112500"/>
          </a:effectLst>
        </p:spPr>
      </p:pic>
      <p:pic>
        <p:nvPicPr>
          <p:cNvPr id="8" name="Picture 7" descr="A close-up of a person smiling&#10;&#10;Description automatically generated">
            <a:extLst>
              <a:ext uri="{FF2B5EF4-FFF2-40B4-BE49-F238E27FC236}">
                <a16:creationId xmlns:a16="http://schemas.microsoft.com/office/drawing/2014/main" id="{476FE694-5932-0B3D-17F5-158F3D84FF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1954" y="3109903"/>
            <a:ext cx="1504006" cy="1918299"/>
          </a:xfrm>
          <a:prstGeom prst="rect">
            <a:avLst/>
          </a:prstGeom>
          <a:ln>
            <a:noFill/>
          </a:ln>
          <a:effectLst>
            <a:softEdge rad="112500"/>
          </a:effectLst>
        </p:spPr>
      </p:pic>
      <p:pic>
        <p:nvPicPr>
          <p:cNvPr id="10" name="Picture 9" descr="A person smiling for the camera&#10;&#10;Description automatically generated with low confidence">
            <a:extLst>
              <a:ext uri="{FF2B5EF4-FFF2-40B4-BE49-F238E27FC236}">
                <a16:creationId xmlns:a16="http://schemas.microsoft.com/office/drawing/2014/main" id="{1EC0DEA8-FA74-D26D-C656-C057A435E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9585" y="3159134"/>
            <a:ext cx="1419587" cy="1892783"/>
          </a:xfrm>
          <a:prstGeom prst="rect">
            <a:avLst/>
          </a:prstGeom>
          <a:ln>
            <a:noFill/>
          </a:ln>
          <a:effectLst>
            <a:softEdge rad="112500"/>
          </a:effectLst>
        </p:spPr>
      </p:pic>
      <p:sp>
        <p:nvSpPr>
          <p:cNvPr id="15" name="TextBox 14">
            <a:extLst>
              <a:ext uri="{FF2B5EF4-FFF2-40B4-BE49-F238E27FC236}">
                <a16:creationId xmlns:a16="http://schemas.microsoft.com/office/drawing/2014/main" id="{3C757278-BB21-1151-CFAA-D7A91A7990A5}"/>
              </a:ext>
            </a:extLst>
          </p:cNvPr>
          <p:cNvSpPr txBox="1"/>
          <p:nvPr/>
        </p:nvSpPr>
        <p:spPr>
          <a:xfrm>
            <a:off x="2602001" y="5156987"/>
            <a:ext cx="1801905" cy="584775"/>
          </a:xfrm>
          <a:prstGeom prst="rect">
            <a:avLst/>
          </a:prstGeom>
          <a:noFill/>
        </p:spPr>
        <p:txBody>
          <a:bodyPr wrap="square">
            <a:spAutoFit/>
          </a:bodyPr>
          <a:lstStyle/>
          <a:p>
            <a:pPr algn="ctr"/>
            <a:r>
              <a:rPr lang="en-CA" sz="1600" dirty="0"/>
              <a:t>Kathy Dahl</a:t>
            </a:r>
          </a:p>
          <a:p>
            <a:pPr algn="ctr"/>
            <a:r>
              <a:rPr lang="en-CA" sz="1600" dirty="0">
                <a:solidFill>
                  <a:schemeClr val="bg1">
                    <a:lumMod val="50000"/>
                  </a:schemeClr>
                </a:solidFill>
              </a:rPr>
              <a:t>Kamloops, BC</a:t>
            </a:r>
            <a:endParaRPr lang="en-US" sz="1600" dirty="0">
              <a:solidFill>
                <a:schemeClr val="bg1">
                  <a:lumMod val="50000"/>
                </a:schemeClr>
              </a:solidFill>
            </a:endParaRPr>
          </a:p>
        </p:txBody>
      </p:sp>
    </p:spTree>
    <p:extLst>
      <p:ext uri="{BB962C8B-B14F-4D97-AF65-F5344CB8AC3E}">
        <p14:creationId xmlns:p14="http://schemas.microsoft.com/office/powerpoint/2010/main" val="1633339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AC54-854D-6CF0-779A-F94CAF35E668}"/>
              </a:ext>
            </a:extLst>
          </p:cNvPr>
          <p:cNvSpPr>
            <a:spLocks noGrp="1"/>
          </p:cNvSpPr>
          <p:nvPr>
            <p:ph type="title"/>
          </p:nvPr>
        </p:nvSpPr>
        <p:spPr>
          <a:xfrm>
            <a:off x="936171" y="1047447"/>
            <a:ext cx="9873341" cy="1303867"/>
          </a:xfrm>
        </p:spPr>
        <p:txBody>
          <a:bodyPr>
            <a:normAutofit/>
          </a:bodyPr>
          <a:lstStyle/>
          <a:p>
            <a:r>
              <a:rPr lang="en-CA" dirty="0"/>
              <a:t>	</a:t>
            </a:r>
            <a:r>
              <a:rPr lang="en-CA" sz="5300" dirty="0"/>
              <a:t>We Inspire</a:t>
            </a:r>
            <a:endParaRPr lang="en-US" dirty="0"/>
          </a:p>
        </p:txBody>
      </p:sp>
      <p:sp>
        <p:nvSpPr>
          <p:cNvPr id="3" name="Content Placeholder 2">
            <a:extLst>
              <a:ext uri="{FF2B5EF4-FFF2-40B4-BE49-F238E27FC236}">
                <a16:creationId xmlns:a16="http://schemas.microsoft.com/office/drawing/2014/main" id="{BD97A2A3-A8D5-0898-A771-826F7B7F1845}"/>
              </a:ext>
            </a:extLst>
          </p:cNvPr>
          <p:cNvSpPr>
            <a:spLocks noGrp="1"/>
          </p:cNvSpPr>
          <p:nvPr>
            <p:ph idx="1"/>
          </p:nvPr>
        </p:nvSpPr>
        <p:spPr>
          <a:xfrm>
            <a:off x="3777342" y="2569028"/>
            <a:ext cx="5410201" cy="3473754"/>
          </a:xfrm>
        </p:spPr>
        <p:txBody>
          <a:bodyPr>
            <a:noAutofit/>
          </a:bodyPr>
          <a:lstStyle/>
          <a:p>
            <a:pPr>
              <a:spcBef>
                <a:spcPts val="0"/>
              </a:spcBef>
              <a:buFont typeface="Wingdings" panose="05000000000000000000" pitchFamily="2" charset="2"/>
              <a:buChar char="q"/>
            </a:pPr>
            <a:r>
              <a:rPr lang="en-CA" sz="4000" dirty="0"/>
              <a:t> Powerful Stories</a:t>
            </a:r>
          </a:p>
          <a:p>
            <a:pPr>
              <a:spcBef>
                <a:spcPts val="0"/>
              </a:spcBef>
              <a:buFont typeface="Wingdings" panose="05000000000000000000" pitchFamily="2" charset="2"/>
              <a:buChar char="q"/>
            </a:pPr>
            <a:r>
              <a:rPr lang="en-CA" sz="4000" dirty="0"/>
              <a:t> #WhatsYourCWL</a:t>
            </a:r>
          </a:p>
          <a:p>
            <a:pPr>
              <a:spcBef>
                <a:spcPts val="0"/>
              </a:spcBef>
              <a:buFont typeface="Wingdings" panose="05000000000000000000" pitchFamily="2" charset="2"/>
              <a:buChar char="q"/>
            </a:pPr>
            <a:r>
              <a:rPr lang="en-CA" sz="4000" dirty="0"/>
              <a:t> Why Be A Member</a:t>
            </a:r>
          </a:p>
          <a:p>
            <a:pPr>
              <a:spcBef>
                <a:spcPts val="0"/>
              </a:spcBef>
              <a:buFont typeface="Wingdings" panose="05000000000000000000" pitchFamily="2" charset="2"/>
              <a:buChar char="q"/>
            </a:pPr>
            <a:r>
              <a:rPr lang="en-CA" sz="4000" dirty="0"/>
              <a:t> National Sisterhood</a:t>
            </a:r>
          </a:p>
          <a:p>
            <a:pPr>
              <a:spcBef>
                <a:spcPts val="0"/>
              </a:spcBef>
              <a:buFont typeface="Wingdings" panose="05000000000000000000" pitchFamily="2" charset="2"/>
              <a:buChar char="q"/>
            </a:pPr>
            <a:r>
              <a:rPr lang="en-CA" sz="4000" dirty="0"/>
              <a:t> Share the Words</a:t>
            </a:r>
            <a:endParaRPr lang="en-US" sz="4000" dirty="0"/>
          </a:p>
        </p:txBody>
      </p:sp>
    </p:spTree>
    <p:extLst>
      <p:ext uri="{BB962C8B-B14F-4D97-AF65-F5344CB8AC3E}">
        <p14:creationId xmlns:p14="http://schemas.microsoft.com/office/powerpoint/2010/main" val="116391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map of canada with text&#10;&#10;Description automatically generated with low confidence">
            <a:extLst>
              <a:ext uri="{FF2B5EF4-FFF2-40B4-BE49-F238E27FC236}">
                <a16:creationId xmlns:a16="http://schemas.microsoft.com/office/drawing/2014/main" id="{DD016AD6-1894-EAE1-2166-DD5561BBD2F0}"/>
              </a:ext>
            </a:extLst>
          </p:cNvPr>
          <p:cNvPicPr>
            <a:picLocks noChangeAspect="1"/>
          </p:cNvPicPr>
          <p:nvPr/>
        </p:nvPicPr>
        <p:blipFill rotWithShape="1">
          <a:blip r:embed="rId3"/>
          <a:srcRect l="8751" r="-2" b="-2"/>
          <a:stretch/>
        </p:blipFill>
        <p:spPr>
          <a:xfrm>
            <a:off x="0" y="40110"/>
            <a:ext cx="4093727" cy="3465675"/>
          </a:xfrm>
          <a:prstGeom prst="rect">
            <a:avLst/>
          </a:prstGeom>
        </p:spPr>
      </p:pic>
      <p:pic>
        <p:nvPicPr>
          <p:cNvPr id="5" name="Picture 4" descr="A person sitting in a room&#10;&#10;Description automatically generated with medium confidence">
            <a:extLst>
              <a:ext uri="{FF2B5EF4-FFF2-40B4-BE49-F238E27FC236}">
                <a16:creationId xmlns:a16="http://schemas.microsoft.com/office/drawing/2014/main" id="{38DE2295-673E-2A92-4145-C95747959A16}"/>
              </a:ext>
            </a:extLst>
          </p:cNvPr>
          <p:cNvPicPr>
            <a:picLocks noChangeAspect="1"/>
          </p:cNvPicPr>
          <p:nvPr/>
        </p:nvPicPr>
        <p:blipFill rotWithShape="1">
          <a:blip r:embed="rId4"/>
          <a:srcRect l="23140" r="15142" b="1"/>
          <a:stretch/>
        </p:blipFill>
        <p:spPr>
          <a:xfrm>
            <a:off x="20" y="3469102"/>
            <a:ext cx="4003019" cy="3388893"/>
          </a:xfrm>
          <a:prstGeom prst="rect">
            <a:avLst/>
          </a:prstGeom>
        </p:spPr>
      </p:pic>
      <p:pic>
        <p:nvPicPr>
          <p:cNvPr id="6" name="Picture 5" descr="A picture containing indoor, wall, person&#10;&#10;Description automatically generated">
            <a:extLst>
              <a:ext uri="{FF2B5EF4-FFF2-40B4-BE49-F238E27FC236}">
                <a16:creationId xmlns:a16="http://schemas.microsoft.com/office/drawing/2014/main" id="{36FA7987-5F18-6C3B-F74A-92E86BF9DBD4}"/>
              </a:ext>
            </a:extLst>
          </p:cNvPr>
          <p:cNvPicPr>
            <a:picLocks noChangeAspect="1"/>
          </p:cNvPicPr>
          <p:nvPr/>
        </p:nvPicPr>
        <p:blipFill rotWithShape="1">
          <a:blip r:embed="rId5"/>
          <a:srcRect l="21709" r="47708" b="-1"/>
          <a:stretch/>
        </p:blipFill>
        <p:spPr>
          <a:xfrm>
            <a:off x="4094479" y="10"/>
            <a:ext cx="4014047" cy="6857990"/>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8EB75735-0C20-6CF7-072F-EB4162CC1E0D}"/>
              </a:ext>
            </a:extLst>
          </p:cNvPr>
          <p:cNvPicPr>
            <a:picLocks noChangeAspect="1"/>
          </p:cNvPicPr>
          <p:nvPr/>
        </p:nvPicPr>
        <p:blipFill rotWithShape="1">
          <a:blip r:embed="rId6"/>
          <a:srcRect t="32462" r="2" b="21265"/>
          <a:stretch/>
        </p:blipFill>
        <p:spPr>
          <a:xfrm>
            <a:off x="8188960" y="10"/>
            <a:ext cx="4003039" cy="338327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6A8BABA6-764D-BA58-5726-67B547771E46}"/>
              </a:ext>
            </a:extLst>
          </p:cNvPr>
          <p:cNvPicPr>
            <a:picLocks noChangeAspect="1"/>
          </p:cNvPicPr>
          <p:nvPr/>
        </p:nvPicPr>
        <p:blipFill rotWithShape="1">
          <a:blip r:embed="rId7"/>
          <a:srcRect t="24238" r="-3" b="22279"/>
          <a:stretch/>
        </p:blipFill>
        <p:spPr>
          <a:xfrm>
            <a:off x="8199966" y="3469102"/>
            <a:ext cx="3992034" cy="3388893"/>
          </a:xfrm>
          <a:prstGeom prst="rect">
            <a:avLst/>
          </a:prstGeom>
        </p:spPr>
      </p:pic>
    </p:spTree>
    <p:extLst>
      <p:ext uri="{BB962C8B-B14F-4D97-AF65-F5344CB8AC3E}">
        <p14:creationId xmlns:p14="http://schemas.microsoft.com/office/powerpoint/2010/main" val="67498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 name="Picture 1" descr="A group of women smiling at a table&#10;&#10;Description automatically generated">
            <a:extLst>
              <a:ext uri="{FF2B5EF4-FFF2-40B4-BE49-F238E27FC236}">
                <a16:creationId xmlns:a16="http://schemas.microsoft.com/office/drawing/2014/main" id="{F884577B-D923-CA8E-9E6A-8758F768FC9A}"/>
              </a:ext>
            </a:extLst>
          </p:cNvPr>
          <p:cNvPicPr>
            <a:picLocks noChangeAspect="1"/>
          </p:cNvPicPr>
          <p:nvPr/>
        </p:nvPicPr>
        <p:blipFill rotWithShape="1">
          <a:blip r:embed="rId4"/>
          <a:srcRect t="5644" r="1" b="1200"/>
          <a:stretch/>
        </p:blipFill>
        <p:spPr>
          <a:xfrm>
            <a:off x="486138" y="488137"/>
            <a:ext cx="11227442" cy="5883295"/>
          </a:xfrm>
          <a:prstGeom prst="rect">
            <a:avLst/>
          </a:prstGeom>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49508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6000" dirty="0">
                <a:solidFill>
                  <a:srgbClr val="262626"/>
                </a:solidFill>
              </a:rPr>
              <a:t>WHAT’S PLANNED</a:t>
            </a:r>
          </a:p>
        </p:txBody>
      </p:sp>
      <p:sp>
        <p:nvSpPr>
          <p:cNvPr id="12" name="TextBox 11">
            <a:extLst>
              <a:ext uri="{FF2B5EF4-FFF2-40B4-BE49-F238E27FC236}">
                <a16:creationId xmlns:a16="http://schemas.microsoft.com/office/drawing/2014/main" id="{601E5ED6-9A71-E88E-DA87-9EFDB6541DBA}"/>
              </a:ext>
            </a:extLst>
          </p:cNvPr>
          <p:cNvSpPr txBox="1"/>
          <p:nvPr/>
        </p:nvSpPr>
        <p:spPr>
          <a:xfrm>
            <a:off x="1579418" y="5122867"/>
            <a:ext cx="24353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Marie-Claire Arseneau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Halifax, NS</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3" name="TextBox 12">
            <a:extLst>
              <a:ext uri="{FF2B5EF4-FFF2-40B4-BE49-F238E27FC236}">
                <a16:creationId xmlns:a16="http://schemas.microsoft.com/office/drawing/2014/main" id="{60604C58-01D9-8F8F-8225-C775D1B5091F}"/>
              </a:ext>
            </a:extLst>
          </p:cNvPr>
          <p:cNvSpPr txBox="1"/>
          <p:nvPr/>
        </p:nvSpPr>
        <p:spPr>
          <a:xfrm>
            <a:off x="4979885" y="5148133"/>
            <a:ext cx="199694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Belinda Halbach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Legal, AB</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4" name="TextBox 13">
            <a:extLst>
              <a:ext uri="{FF2B5EF4-FFF2-40B4-BE49-F238E27FC236}">
                <a16:creationId xmlns:a16="http://schemas.microsoft.com/office/drawing/2014/main" id="{73A79C80-5DAF-DEE6-310F-CC93BB888F67}"/>
              </a:ext>
            </a:extLst>
          </p:cNvPr>
          <p:cNvSpPr txBox="1"/>
          <p:nvPr/>
        </p:nvSpPr>
        <p:spPr>
          <a:xfrm>
            <a:off x="7983295" y="5121031"/>
            <a:ext cx="232924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Diane Lemay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Longueuil, QC</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pic>
        <p:nvPicPr>
          <p:cNvPr id="5" name="Picture 4" descr="A person with long hair smiling&#10;&#10;Description automatically generated with medium confidence">
            <a:extLst>
              <a:ext uri="{FF2B5EF4-FFF2-40B4-BE49-F238E27FC236}">
                <a16:creationId xmlns:a16="http://schemas.microsoft.com/office/drawing/2014/main" id="{99403EB5-230A-E87F-6F66-744B7E0A08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49" r="8767"/>
          <a:stretch/>
        </p:blipFill>
        <p:spPr bwMode="auto">
          <a:xfrm>
            <a:off x="1870717" y="2708631"/>
            <a:ext cx="1920006" cy="2430861"/>
          </a:xfrm>
          <a:prstGeom prst="rect">
            <a:avLst/>
          </a:prstGeom>
          <a:ln>
            <a:noFill/>
          </a:ln>
          <a:effectLst>
            <a:softEdge rad="112500"/>
          </a:effectLst>
        </p:spPr>
      </p:pic>
      <p:pic>
        <p:nvPicPr>
          <p:cNvPr id="7" name="Picture 6" descr="A person smiling for the camera&#10;&#10;Description automatically generated with low confidence">
            <a:extLst>
              <a:ext uri="{FF2B5EF4-FFF2-40B4-BE49-F238E27FC236}">
                <a16:creationId xmlns:a16="http://schemas.microsoft.com/office/drawing/2014/main" id="{E51CB234-5394-A742-4FC3-30C88EA8AEDA}"/>
              </a:ext>
            </a:extLst>
          </p:cNvPr>
          <p:cNvPicPr>
            <a:picLocks noChangeAspect="1"/>
          </p:cNvPicPr>
          <p:nvPr/>
        </p:nvPicPr>
        <p:blipFill rotWithShape="1">
          <a:blip r:embed="rId4">
            <a:extLst>
              <a:ext uri="{28A0092B-C50C-407E-A947-70E740481C1C}">
                <a14:useLocalDpi xmlns:a14="http://schemas.microsoft.com/office/drawing/2010/main" val="0"/>
              </a:ext>
            </a:extLst>
          </a:blip>
          <a:srcRect l="25424" t="8450" r="24780" b="12063"/>
          <a:stretch/>
        </p:blipFill>
        <p:spPr>
          <a:xfrm>
            <a:off x="8165987" y="2708631"/>
            <a:ext cx="1925542" cy="2439502"/>
          </a:xfrm>
          <a:prstGeom prst="rect">
            <a:avLst/>
          </a:prstGeom>
          <a:ln>
            <a:noFill/>
          </a:ln>
          <a:effectLst>
            <a:softEdge rad="112500"/>
          </a:effectLst>
        </p:spPr>
      </p:pic>
      <p:pic>
        <p:nvPicPr>
          <p:cNvPr id="9" name="Picture 8" descr="A person wearing glasses and a scarf&#10;&#10;Description automatically generated with medium confidence">
            <a:extLst>
              <a:ext uri="{FF2B5EF4-FFF2-40B4-BE49-F238E27FC236}">
                <a16:creationId xmlns:a16="http://schemas.microsoft.com/office/drawing/2014/main" id="{6887C68B-3677-F377-0F6E-8E093FC44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62924" y="3012489"/>
            <a:ext cx="2430862" cy="1823147"/>
          </a:xfrm>
          <a:prstGeom prst="rect">
            <a:avLst/>
          </a:prstGeom>
          <a:ln>
            <a:noFill/>
          </a:ln>
          <a:effectLst>
            <a:softEdge rad="112500"/>
          </a:effectLst>
        </p:spPr>
      </p:pic>
    </p:spTree>
    <p:extLst>
      <p:ext uri="{BB962C8B-B14F-4D97-AF65-F5344CB8AC3E}">
        <p14:creationId xmlns:p14="http://schemas.microsoft.com/office/powerpoint/2010/main" val="75106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6000" dirty="0">
                <a:solidFill>
                  <a:srgbClr val="262626"/>
                </a:solidFill>
              </a:rPr>
              <a:t>WHAT’S PLANNED</a:t>
            </a:r>
          </a:p>
        </p:txBody>
      </p:sp>
      <p:sp>
        <p:nvSpPr>
          <p:cNvPr id="12" name="TextBox 11">
            <a:extLst>
              <a:ext uri="{FF2B5EF4-FFF2-40B4-BE49-F238E27FC236}">
                <a16:creationId xmlns:a16="http://schemas.microsoft.com/office/drawing/2014/main" id="{601E5ED6-9A71-E88E-DA87-9EFDB6541DBA}"/>
              </a:ext>
            </a:extLst>
          </p:cNvPr>
          <p:cNvSpPr txBox="1"/>
          <p:nvPr/>
        </p:nvSpPr>
        <p:spPr>
          <a:xfrm>
            <a:off x="1292915" y="5129008"/>
            <a:ext cx="200227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Denise Forgeron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Sydney, NS</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3" name="TextBox 12">
            <a:extLst>
              <a:ext uri="{FF2B5EF4-FFF2-40B4-BE49-F238E27FC236}">
                <a16:creationId xmlns:a16="http://schemas.microsoft.com/office/drawing/2014/main" id="{60604C58-01D9-8F8F-8225-C775D1B5091F}"/>
              </a:ext>
            </a:extLst>
          </p:cNvPr>
          <p:cNvSpPr txBox="1"/>
          <p:nvPr/>
        </p:nvSpPr>
        <p:spPr>
          <a:xfrm>
            <a:off x="4052098" y="5129008"/>
            <a:ext cx="199694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Linda Maddaford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Yorkton, SK</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4" name="TextBox 13">
            <a:extLst>
              <a:ext uri="{FF2B5EF4-FFF2-40B4-BE49-F238E27FC236}">
                <a16:creationId xmlns:a16="http://schemas.microsoft.com/office/drawing/2014/main" id="{73A79C80-5DAF-DEE6-310F-CC93BB888F67}"/>
              </a:ext>
            </a:extLst>
          </p:cNvPr>
          <p:cNvSpPr txBox="1"/>
          <p:nvPr/>
        </p:nvSpPr>
        <p:spPr>
          <a:xfrm>
            <a:off x="6383665" y="5129008"/>
            <a:ext cx="232924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Liz McInnis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Kapuskasing, ON</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8" name="TextBox 17">
            <a:extLst>
              <a:ext uri="{FF2B5EF4-FFF2-40B4-BE49-F238E27FC236}">
                <a16:creationId xmlns:a16="http://schemas.microsoft.com/office/drawing/2014/main" id="{D5A46A72-C9DF-7806-2F1E-D9DA1E88B08E}"/>
              </a:ext>
            </a:extLst>
          </p:cNvPr>
          <p:cNvSpPr txBox="1"/>
          <p:nvPr/>
        </p:nvSpPr>
        <p:spPr>
          <a:xfrm>
            <a:off x="9047535" y="5112383"/>
            <a:ext cx="192917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Joan Schurter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Kitchener, ON</a:t>
            </a:r>
            <a:endParaRPr kumimoji="0" lang="en-US"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pic>
        <p:nvPicPr>
          <p:cNvPr id="20" name="Content Placeholder 19" descr="A person smiling at the camera&#10;&#10;Description automatically generated with low confidence">
            <a:extLst>
              <a:ext uri="{FF2B5EF4-FFF2-40B4-BE49-F238E27FC236}">
                <a16:creationId xmlns:a16="http://schemas.microsoft.com/office/drawing/2014/main" id="{E96ADFE2-4A6D-C117-FAB7-7EE469B20F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348" r="19411"/>
          <a:stretch/>
        </p:blipFill>
        <p:spPr>
          <a:xfrm>
            <a:off x="1292916" y="2841834"/>
            <a:ext cx="2031525" cy="2167505"/>
          </a:xfrm>
          <a:prstGeom prst="rect">
            <a:avLst/>
          </a:prstGeom>
          <a:ln>
            <a:noFill/>
          </a:ln>
          <a:effectLst>
            <a:softEdge rad="112500"/>
          </a:effectLst>
        </p:spPr>
      </p:pic>
      <p:pic>
        <p:nvPicPr>
          <p:cNvPr id="24" name="Picture 23" descr="A close-up of a person&#10;&#10;Description automatically generated with medium confidence">
            <a:extLst>
              <a:ext uri="{FF2B5EF4-FFF2-40B4-BE49-F238E27FC236}">
                <a16:creationId xmlns:a16="http://schemas.microsoft.com/office/drawing/2014/main" id="{EFD7B575-6284-C993-3341-90BD70B4079F}"/>
              </a:ext>
            </a:extLst>
          </p:cNvPr>
          <p:cNvPicPr>
            <a:picLocks noChangeAspect="1"/>
          </p:cNvPicPr>
          <p:nvPr/>
        </p:nvPicPr>
        <p:blipFill rotWithShape="1">
          <a:blip r:embed="rId4">
            <a:extLst>
              <a:ext uri="{28A0092B-C50C-407E-A947-70E740481C1C}">
                <a14:useLocalDpi xmlns:a14="http://schemas.microsoft.com/office/drawing/2010/main" val="0"/>
              </a:ext>
            </a:extLst>
          </a:blip>
          <a:srcRect l="6144" t="9913" r="16693"/>
          <a:stretch/>
        </p:blipFill>
        <p:spPr>
          <a:xfrm rot="16200000">
            <a:off x="3906364" y="2961000"/>
            <a:ext cx="2203211" cy="1929171"/>
          </a:xfrm>
          <a:prstGeom prst="rect">
            <a:avLst/>
          </a:prstGeom>
          <a:ln>
            <a:noFill/>
          </a:ln>
          <a:effectLst>
            <a:softEdge rad="112500"/>
          </a:effectLst>
        </p:spPr>
      </p:pic>
      <p:pic>
        <p:nvPicPr>
          <p:cNvPr id="26" name="Picture 25" descr="A person smiling for the camera&#10;&#10;Description automatically generated with low confidence">
            <a:extLst>
              <a:ext uri="{FF2B5EF4-FFF2-40B4-BE49-F238E27FC236}">
                <a16:creationId xmlns:a16="http://schemas.microsoft.com/office/drawing/2014/main" id="{8B4AF5F2-5ECD-22C7-75F0-8EE9B08A5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498" y="2752036"/>
            <a:ext cx="1713580" cy="2291533"/>
          </a:xfrm>
          <a:prstGeom prst="rect">
            <a:avLst/>
          </a:prstGeom>
          <a:ln>
            <a:noFill/>
          </a:ln>
          <a:effectLst>
            <a:softEdge rad="112500"/>
          </a:effectLst>
        </p:spPr>
      </p:pic>
      <p:pic>
        <p:nvPicPr>
          <p:cNvPr id="27" name="Picture 26" descr="A person lying on a bed&#10;&#10;Description automatically generated with low confidence">
            <a:extLst>
              <a:ext uri="{FF2B5EF4-FFF2-40B4-BE49-F238E27FC236}">
                <a16:creationId xmlns:a16="http://schemas.microsoft.com/office/drawing/2014/main" id="{842CB23A-FC79-C9E5-788A-CC02C727EC80}"/>
              </a:ext>
            </a:extLst>
          </p:cNvPr>
          <p:cNvPicPr>
            <a:picLocks noChangeAspect="1"/>
          </p:cNvPicPr>
          <p:nvPr/>
        </p:nvPicPr>
        <p:blipFill rotWithShape="1">
          <a:blip r:embed="rId6" r:link="rId7" cstate="print">
            <a:extLst>
              <a:ext uri="{28A0092B-C50C-407E-A947-70E740481C1C}">
                <a14:useLocalDpi xmlns:a14="http://schemas.microsoft.com/office/drawing/2010/main" val="0"/>
              </a:ext>
            </a:extLst>
          </a:blip>
          <a:srcRect l="19628" t="38814" r="6388"/>
          <a:stretch>
            <a:fillRect/>
          </a:stretch>
        </p:blipFill>
        <p:spPr bwMode="auto">
          <a:xfrm>
            <a:off x="8969913" y="2834812"/>
            <a:ext cx="1929171" cy="2125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32411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AC54-854D-6CF0-779A-F94CAF35E668}"/>
              </a:ext>
            </a:extLst>
          </p:cNvPr>
          <p:cNvSpPr>
            <a:spLocks noGrp="1"/>
          </p:cNvSpPr>
          <p:nvPr>
            <p:ph type="title"/>
          </p:nvPr>
        </p:nvSpPr>
        <p:spPr>
          <a:xfrm>
            <a:off x="936171" y="1047447"/>
            <a:ext cx="9873341" cy="1303867"/>
          </a:xfrm>
        </p:spPr>
        <p:txBody>
          <a:bodyPr>
            <a:normAutofit fontScale="90000"/>
          </a:bodyPr>
          <a:lstStyle/>
          <a:p>
            <a:r>
              <a:rPr lang="en-CA" dirty="0"/>
              <a:t>	</a:t>
            </a:r>
            <a:r>
              <a:rPr lang="en-CA" sz="5300" dirty="0"/>
              <a:t>How Can We Create Positive Change?</a:t>
            </a:r>
            <a:endParaRPr lang="en-US" dirty="0"/>
          </a:p>
        </p:txBody>
      </p:sp>
      <p:sp>
        <p:nvSpPr>
          <p:cNvPr id="3" name="Content Placeholder 2">
            <a:extLst>
              <a:ext uri="{FF2B5EF4-FFF2-40B4-BE49-F238E27FC236}">
                <a16:creationId xmlns:a16="http://schemas.microsoft.com/office/drawing/2014/main" id="{BD97A2A3-A8D5-0898-A771-826F7B7F1845}"/>
              </a:ext>
            </a:extLst>
          </p:cNvPr>
          <p:cNvSpPr>
            <a:spLocks noGrp="1"/>
          </p:cNvSpPr>
          <p:nvPr>
            <p:ph idx="1"/>
          </p:nvPr>
        </p:nvSpPr>
        <p:spPr>
          <a:xfrm>
            <a:off x="2242457" y="2709332"/>
            <a:ext cx="8186057" cy="3318936"/>
          </a:xfrm>
        </p:spPr>
        <p:txBody>
          <a:bodyPr>
            <a:noAutofit/>
          </a:bodyPr>
          <a:lstStyle/>
          <a:p>
            <a:pPr>
              <a:buFont typeface="Wingdings" panose="05000000000000000000" pitchFamily="2" charset="2"/>
              <a:buChar char="q"/>
            </a:pPr>
            <a:r>
              <a:rPr lang="en-CA" sz="4400" dirty="0"/>
              <a:t> </a:t>
            </a:r>
            <a:r>
              <a:rPr lang="en-CA" sz="4800" dirty="0"/>
              <a:t>We Believe We Can</a:t>
            </a:r>
          </a:p>
          <a:p>
            <a:pPr>
              <a:buFont typeface="Wingdings" panose="05000000000000000000" pitchFamily="2" charset="2"/>
              <a:buChar char="q"/>
            </a:pPr>
            <a:r>
              <a:rPr lang="en-CA" sz="4800" dirty="0"/>
              <a:t> We Work Together</a:t>
            </a:r>
          </a:p>
          <a:p>
            <a:pPr>
              <a:buFont typeface="Wingdings" panose="05000000000000000000" pitchFamily="2" charset="2"/>
              <a:buChar char="q"/>
            </a:pPr>
            <a:r>
              <a:rPr lang="en-CA" sz="4800" dirty="0"/>
              <a:t> We Use Available Resources</a:t>
            </a:r>
          </a:p>
        </p:txBody>
      </p:sp>
    </p:spTree>
    <p:extLst>
      <p:ext uri="{BB962C8B-B14F-4D97-AF65-F5344CB8AC3E}">
        <p14:creationId xmlns:p14="http://schemas.microsoft.com/office/powerpoint/2010/main" val="21247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A5B68A-F7F7-C7F5-3D0F-1DD218A1F61D}"/>
              </a:ext>
            </a:extLst>
          </p:cNvPr>
          <p:cNvSpPr txBox="1"/>
          <p:nvPr/>
        </p:nvSpPr>
        <p:spPr>
          <a:xfrm>
            <a:off x="1229178" y="1536174"/>
            <a:ext cx="3451680" cy="37856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262626"/>
                </a:solidFill>
                <a:effectLst/>
                <a:uLnTx/>
                <a:uFillTx/>
                <a:latin typeface="Garamond" panose="02020404030301010803"/>
                <a:ea typeface="+mn-ea"/>
                <a:cs typeface="+mn-cs"/>
              </a:rPr>
              <a:t>How Can We Create Positive Change?</a:t>
            </a:r>
            <a:endParaRPr kumimoji="0" lang="en-US" sz="6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3" name="Content Placeholder 2">
            <a:extLst>
              <a:ext uri="{FF2B5EF4-FFF2-40B4-BE49-F238E27FC236}">
                <a16:creationId xmlns:a16="http://schemas.microsoft.com/office/drawing/2014/main" id="{78A15341-5BF3-3E80-582C-2563BCC294D8}"/>
              </a:ext>
            </a:extLst>
          </p:cNvPr>
          <p:cNvPicPr>
            <a:picLocks noChangeAspect="1"/>
          </p:cNvPicPr>
          <p:nvPr/>
        </p:nvPicPr>
        <p:blipFill>
          <a:blip r:embed="rId3"/>
          <a:stretch>
            <a:fillRect/>
          </a:stretch>
        </p:blipFill>
        <p:spPr>
          <a:xfrm>
            <a:off x="4680858" y="998672"/>
            <a:ext cx="6648741" cy="4457174"/>
          </a:xfrm>
          <a:prstGeom prst="rect">
            <a:avLst/>
          </a:prstGeom>
        </p:spPr>
      </p:pic>
    </p:spTree>
    <p:extLst>
      <p:ext uri="{BB962C8B-B14F-4D97-AF65-F5344CB8AC3E}">
        <p14:creationId xmlns:p14="http://schemas.microsoft.com/office/powerpoint/2010/main" val="231506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ADA25D-C8A4-273D-3F83-9B6B724A351D}"/>
              </a:ext>
            </a:extLst>
          </p:cNvPr>
          <p:cNvSpPr txBox="1"/>
          <p:nvPr/>
        </p:nvSpPr>
        <p:spPr>
          <a:xfrm>
            <a:off x="3145872" y="3779520"/>
            <a:ext cx="99857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rPr>
              <a:t>End with 30 second Commercial Video</a:t>
            </a:r>
          </a:p>
        </p:txBody>
      </p:sp>
      <p:pic>
        <p:nvPicPr>
          <p:cNvPr id="3" name="CWL_Commercial_YouTube">
            <a:hlinkClick r:id="" action="ppaction://media"/>
            <a:extLst>
              <a:ext uri="{FF2B5EF4-FFF2-40B4-BE49-F238E27FC236}">
                <a16:creationId xmlns:a16="http://schemas.microsoft.com/office/drawing/2014/main" id="{4C87A5C2-2DDB-2B7B-DAA0-0DE0C7F46D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395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prstGeom prst="rect">
            <a:avLst/>
          </a:prstGeom>
        </p:spPr>
        <p:txBody>
          <a:bodyPr spcFirstLastPara="1" vert="horz" wrap="square" lIns="121900" tIns="121900" rIns="121900" bIns="121900" rtlCol="0" anchor="b" anchorCtr="0">
            <a:normAutofit/>
          </a:bodyPr>
          <a:lstStyle/>
          <a:p>
            <a:pPr>
              <a:spcBef>
                <a:spcPts val="0"/>
              </a:spcBef>
            </a:pPr>
            <a:r>
              <a:rPr lang="en" dirty="0"/>
              <a:t>Goal 2</a:t>
            </a:r>
            <a:endParaRPr dirty="0"/>
          </a:p>
        </p:txBody>
      </p:sp>
      <p:sp>
        <p:nvSpPr>
          <p:cNvPr id="63" name="Google Shape;63;p13"/>
          <p:cNvSpPr txBox="1">
            <a:spLocks noGrp="1"/>
          </p:cNvSpPr>
          <p:nvPr>
            <p:ph type="subTitle" idx="1"/>
          </p:nvPr>
        </p:nvSpPr>
        <p:spPr>
          <a:prstGeom prst="rect">
            <a:avLst/>
          </a:prstGeom>
        </p:spPr>
        <p:txBody>
          <a:bodyPr spcFirstLastPara="1" vert="horz" wrap="square" lIns="121900" tIns="121900" rIns="121900" bIns="121900" rtlCol="0" anchor="t" anchorCtr="0">
            <a:normAutofit fontScale="92500" lnSpcReduction="10000"/>
          </a:bodyPr>
          <a:lstStyle/>
          <a:p>
            <a:pPr>
              <a:spcBef>
                <a:spcPts val="0"/>
              </a:spcBef>
              <a:spcAft>
                <a:spcPts val="0"/>
              </a:spcAft>
            </a:pPr>
            <a:r>
              <a:rPr lang="en" sz="2800" dirty="0"/>
              <a:t>The Catholic Women’s League of Canada addresses and supports Catholic social teaching through advocacy.</a:t>
            </a:r>
            <a:endParaRPr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4100" dirty="0">
                <a:solidFill>
                  <a:srgbClr val="262626"/>
                </a:solidFill>
              </a:rPr>
              <a:t>Advocacy Working Group</a:t>
            </a:r>
          </a:p>
        </p:txBody>
      </p:sp>
      <p:sp>
        <p:nvSpPr>
          <p:cNvPr id="12" name="TextBox 11">
            <a:extLst>
              <a:ext uri="{FF2B5EF4-FFF2-40B4-BE49-F238E27FC236}">
                <a16:creationId xmlns:a16="http://schemas.microsoft.com/office/drawing/2014/main" id="{601E5ED6-9A71-E88E-DA87-9EFDB6541DBA}"/>
              </a:ext>
            </a:extLst>
          </p:cNvPr>
          <p:cNvSpPr txBox="1"/>
          <p:nvPr/>
        </p:nvSpPr>
        <p:spPr>
          <a:xfrm>
            <a:off x="781397" y="5065814"/>
            <a:ext cx="2822906" cy="707886"/>
          </a:xfrm>
          <a:prstGeom prst="rect">
            <a:avLst/>
          </a:prstGeom>
          <a:noFill/>
        </p:spPr>
        <p:txBody>
          <a:bodyPr wrap="square" rtlCol="0">
            <a:spAutoFit/>
          </a:bodyPr>
          <a:lstStyle/>
          <a:p>
            <a:pPr algn="ctr" defTabSz="406908"/>
            <a:r>
              <a:rPr lang="en-CA" sz="2000" dirty="0"/>
              <a:t>Margot de la Gorgendiere</a:t>
            </a:r>
            <a:endParaRPr lang="en-CA" sz="2000" kern="1200" dirty="0">
              <a:solidFill>
                <a:schemeClr val="tx1"/>
              </a:solidFill>
              <a:latin typeface="+mn-lt"/>
              <a:ea typeface="+mn-ea"/>
              <a:cs typeface="+mn-cs"/>
            </a:endParaRPr>
          </a:p>
          <a:p>
            <a:pPr algn="ctr" defTabSz="406908"/>
            <a:r>
              <a:rPr lang="en-CA" sz="2000" dirty="0">
                <a:solidFill>
                  <a:schemeClr val="bg1">
                    <a:lumMod val="50000"/>
                  </a:schemeClr>
                </a:solidFill>
              </a:rPr>
              <a:t>Edmonton, AB</a:t>
            </a:r>
          </a:p>
        </p:txBody>
      </p:sp>
      <p:sp>
        <p:nvSpPr>
          <p:cNvPr id="13" name="TextBox 12">
            <a:extLst>
              <a:ext uri="{FF2B5EF4-FFF2-40B4-BE49-F238E27FC236}">
                <a16:creationId xmlns:a16="http://schemas.microsoft.com/office/drawing/2014/main" id="{60604C58-01D9-8F8F-8225-C775D1B5091F}"/>
              </a:ext>
            </a:extLst>
          </p:cNvPr>
          <p:cNvSpPr txBox="1"/>
          <p:nvPr/>
        </p:nvSpPr>
        <p:spPr>
          <a:xfrm>
            <a:off x="3771812" y="5065814"/>
            <a:ext cx="2063722"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Sylvia Jurys</a:t>
            </a:r>
          </a:p>
          <a:p>
            <a:pPr algn="ctr" defTabSz="406908"/>
            <a:r>
              <a:rPr lang="en-CA" sz="2000" kern="1200" dirty="0">
                <a:solidFill>
                  <a:schemeClr val="bg1">
                    <a:lumMod val="50000"/>
                  </a:schemeClr>
                </a:solidFill>
                <a:latin typeface="+mn-lt"/>
                <a:ea typeface="+mn-ea"/>
                <a:cs typeface="+mn-cs"/>
              </a:rPr>
              <a:t>West Kelowna, BC </a:t>
            </a:r>
            <a:endParaRPr lang="en-CA" sz="2400" dirty="0">
              <a:solidFill>
                <a:schemeClr val="bg1">
                  <a:lumMod val="50000"/>
                </a:schemeClr>
              </a:solidFill>
            </a:endParaRPr>
          </a:p>
        </p:txBody>
      </p:sp>
      <p:sp>
        <p:nvSpPr>
          <p:cNvPr id="14" name="TextBox 13">
            <a:extLst>
              <a:ext uri="{FF2B5EF4-FFF2-40B4-BE49-F238E27FC236}">
                <a16:creationId xmlns:a16="http://schemas.microsoft.com/office/drawing/2014/main" id="{73A79C80-5DAF-DEE6-310F-CC93BB888F67}"/>
              </a:ext>
            </a:extLst>
          </p:cNvPr>
          <p:cNvSpPr txBox="1"/>
          <p:nvPr/>
        </p:nvSpPr>
        <p:spPr>
          <a:xfrm>
            <a:off x="6092200" y="5049189"/>
            <a:ext cx="2329246"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Glenda Klein</a:t>
            </a:r>
          </a:p>
          <a:p>
            <a:pPr algn="ctr" defTabSz="406908"/>
            <a:r>
              <a:rPr lang="en-CA" sz="2000" dirty="0">
                <a:solidFill>
                  <a:schemeClr val="bg1">
                    <a:lumMod val="50000"/>
                  </a:schemeClr>
                </a:solidFill>
              </a:rPr>
              <a:t>Lindsay, ON</a:t>
            </a:r>
          </a:p>
        </p:txBody>
      </p:sp>
      <p:sp>
        <p:nvSpPr>
          <p:cNvPr id="18" name="TextBox 17">
            <a:extLst>
              <a:ext uri="{FF2B5EF4-FFF2-40B4-BE49-F238E27FC236}">
                <a16:creationId xmlns:a16="http://schemas.microsoft.com/office/drawing/2014/main" id="{D5A46A72-C9DF-7806-2F1E-D9DA1E88B08E}"/>
              </a:ext>
            </a:extLst>
          </p:cNvPr>
          <p:cNvSpPr txBox="1"/>
          <p:nvPr/>
        </p:nvSpPr>
        <p:spPr>
          <a:xfrm>
            <a:off x="8703624" y="5057604"/>
            <a:ext cx="1929172" cy="707886"/>
          </a:xfrm>
          <a:prstGeom prst="rect">
            <a:avLst/>
          </a:prstGeom>
          <a:noFill/>
        </p:spPr>
        <p:txBody>
          <a:bodyPr wrap="square" rtlCol="0">
            <a:spAutoFit/>
          </a:bodyPr>
          <a:lstStyle/>
          <a:p>
            <a:pPr algn="ctr" defTabSz="406908"/>
            <a:r>
              <a:rPr lang="en-CA" sz="2000" kern="1200" dirty="0">
                <a:solidFill>
                  <a:schemeClr val="tx1"/>
                </a:solidFill>
                <a:latin typeface="+mn-lt"/>
                <a:ea typeface="+mn-ea"/>
                <a:cs typeface="+mn-cs"/>
              </a:rPr>
              <a:t>Diane Lemay</a:t>
            </a:r>
          </a:p>
          <a:p>
            <a:pPr algn="ctr" defTabSz="406908"/>
            <a:r>
              <a:rPr lang="en-CA" sz="2000" dirty="0">
                <a:solidFill>
                  <a:schemeClr val="bg1">
                    <a:lumMod val="50000"/>
                  </a:schemeClr>
                </a:solidFill>
              </a:rPr>
              <a:t>Longueuil, QC</a:t>
            </a:r>
          </a:p>
        </p:txBody>
      </p:sp>
      <p:pic>
        <p:nvPicPr>
          <p:cNvPr id="5" name="Picture 4" descr="A person standing in front of a wall with lights&#10;&#10;Description automatically generated with medium confidence">
            <a:extLst>
              <a:ext uri="{FF2B5EF4-FFF2-40B4-BE49-F238E27FC236}">
                <a16:creationId xmlns:a16="http://schemas.microsoft.com/office/drawing/2014/main" id="{0A96D846-DE1A-634F-632E-4B75E77A4596}"/>
              </a:ext>
            </a:extLst>
          </p:cNvPr>
          <p:cNvPicPr>
            <a:picLocks noChangeAspect="1"/>
          </p:cNvPicPr>
          <p:nvPr/>
        </p:nvPicPr>
        <p:blipFill rotWithShape="1">
          <a:blip r:embed="rId3"/>
          <a:srcRect l="32917" t="23595" r="34583" b="42343"/>
          <a:stretch/>
        </p:blipFill>
        <p:spPr>
          <a:xfrm>
            <a:off x="1451748" y="2706688"/>
            <a:ext cx="1577251" cy="2204108"/>
          </a:xfrm>
          <a:prstGeom prst="rect">
            <a:avLst/>
          </a:prstGeom>
          <a:ln>
            <a:noFill/>
          </a:ln>
          <a:effectLst>
            <a:softEdge rad="112500"/>
          </a:effectLst>
        </p:spPr>
      </p:pic>
      <p:pic>
        <p:nvPicPr>
          <p:cNvPr id="6" name="Picture 5">
            <a:extLst>
              <a:ext uri="{FF2B5EF4-FFF2-40B4-BE49-F238E27FC236}">
                <a16:creationId xmlns:a16="http://schemas.microsoft.com/office/drawing/2014/main" id="{B8456198-FDBE-54C1-7FCE-5BCE26543E37}"/>
              </a:ext>
            </a:extLst>
          </p:cNvPr>
          <p:cNvPicPr>
            <a:picLocks noChangeAspect="1"/>
          </p:cNvPicPr>
          <p:nvPr/>
        </p:nvPicPr>
        <p:blipFill rotWithShape="1">
          <a:blip r:embed="rId4">
            <a:extLst>
              <a:ext uri="{28A0092B-C50C-407E-A947-70E740481C1C}">
                <a14:useLocalDpi xmlns:a14="http://schemas.microsoft.com/office/drawing/2010/main" val="0"/>
              </a:ext>
            </a:extLst>
          </a:blip>
          <a:srcRect l="11844" t="2549" r="6211" b="7857"/>
          <a:stretch/>
        </p:blipFill>
        <p:spPr>
          <a:xfrm>
            <a:off x="3805063" y="2756284"/>
            <a:ext cx="1896546" cy="2147451"/>
          </a:xfrm>
          <a:prstGeom prst="rect">
            <a:avLst/>
          </a:prstGeom>
          <a:ln>
            <a:noFill/>
          </a:ln>
          <a:effectLst>
            <a:softEdge rad="112500"/>
          </a:effectLst>
        </p:spPr>
      </p:pic>
      <p:pic>
        <p:nvPicPr>
          <p:cNvPr id="7" name="Picture 6">
            <a:extLst>
              <a:ext uri="{FF2B5EF4-FFF2-40B4-BE49-F238E27FC236}">
                <a16:creationId xmlns:a16="http://schemas.microsoft.com/office/drawing/2014/main" id="{B599AAE2-5EC7-5BC8-9E51-A8EBFCA44E26}"/>
              </a:ext>
            </a:extLst>
          </p:cNvPr>
          <p:cNvPicPr>
            <a:picLocks noChangeAspect="1"/>
          </p:cNvPicPr>
          <p:nvPr/>
        </p:nvPicPr>
        <p:blipFill rotWithShape="1">
          <a:blip r:embed="rId5">
            <a:extLst>
              <a:ext uri="{28A0092B-C50C-407E-A947-70E740481C1C}">
                <a14:useLocalDpi xmlns:a14="http://schemas.microsoft.com/office/drawing/2010/main" val="0"/>
              </a:ext>
            </a:extLst>
          </a:blip>
          <a:srcRect l="2319" r="9254"/>
          <a:stretch/>
        </p:blipFill>
        <p:spPr>
          <a:xfrm rot="5400000">
            <a:off x="6169674" y="2876845"/>
            <a:ext cx="2119045" cy="1797291"/>
          </a:xfrm>
          <a:prstGeom prst="rect">
            <a:avLst/>
          </a:prstGeom>
          <a:ln>
            <a:noFill/>
          </a:ln>
          <a:effectLst>
            <a:softEdge rad="112500"/>
          </a:effectLst>
        </p:spPr>
      </p:pic>
      <p:pic>
        <p:nvPicPr>
          <p:cNvPr id="8" name="Picture 7">
            <a:extLst>
              <a:ext uri="{FF2B5EF4-FFF2-40B4-BE49-F238E27FC236}">
                <a16:creationId xmlns:a16="http://schemas.microsoft.com/office/drawing/2014/main" id="{18CAF588-D09A-24AB-7A5F-88480A4BAF02}"/>
              </a:ext>
            </a:extLst>
          </p:cNvPr>
          <p:cNvPicPr>
            <a:picLocks noChangeAspect="1"/>
          </p:cNvPicPr>
          <p:nvPr/>
        </p:nvPicPr>
        <p:blipFill rotWithShape="1">
          <a:blip r:embed="rId6">
            <a:extLst>
              <a:ext uri="{28A0092B-C50C-407E-A947-70E740481C1C}">
                <a14:useLocalDpi xmlns:a14="http://schemas.microsoft.com/office/drawing/2010/main" val="0"/>
              </a:ext>
            </a:extLst>
          </a:blip>
          <a:srcRect l="22345" t="5990" r="17391"/>
          <a:stretch/>
        </p:blipFill>
        <p:spPr>
          <a:xfrm>
            <a:off x="8717988" y="2756284"/>
            <a:ext cx="1835483" cy="2147451"/>
          </a:xfrm>
          <a:prstGeom prst="rect">
            <a:avLst/>
          </a:prstGeom>
          <a:ln>
            <a:noFill/>
          </a:ln>
          <a:effectLst>
            <a:softEdge rad="112500"/>
          </a:effectLst>
        </p:spPr>
      </p:pic>
    </p:spTree>
    <p:extLst>
      <p:ext uri="{BB962C8B-B14F-4D97-AF65-F5344CB8AC3E}">
        <p14:creationId xmlns:p14="http://schemas.microsoft.com/office/powerpoint/2010/main" val="393903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6A184-3434-2277-7DC4-F77F81840F76}"/>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a:solidFill>
                  <a:srgbClr val="262626"/>
                </a:solidFill>
              </a:rPr>
              <a:t>Advocacy is Rooted in Scripture</a:t>
            </a:r>
            <a:r>
              <a:rPr lang="en-US" b="1">
                <a:solidFill>
                  <a:srgbClr val="262626"/>
                </a:solidFill>
              </a:rPr>
              <a:t>	</a:t>
            </a:r>
          </a:p>
        </p:txBody>
      </p:sp>
      <p:sp>
        <p:nvSpPr>
          <p:cNvPr id="5" name="TextBox 4">
            <a:extLst>
              <a:ext uri="{FF2B5EF4-FFF2-40B4-BE49-F238E27FC236}">
                <a16:creationId xmlns:a16="http://schemas.microsoft.com/office/drawing/2014/main" id="{B4AF4567-835B-FFA2-F20D-2D31A69FBA09}"/>
              </a:ext>
            </a:extLst>
          </p:cNvPr>
          <p:cNvSpPr txBox="1"/>
          <p:nvPr/>
        </p:nvSpPr>
        <p:spPr>
          <a:xfrm>
            <a:off x="2913315" y="2624035"/>
            <a:ext cx="3648647" cy="3305520"/>
          </a:xfrm>
          <a:prstGeom prst="rect">
            <a:avLst/>
          </a:prstGeom>
          <a:noFill/>
        </p:spPr>
        <p:txBody>
          <a:bodyPr wrap="square" rtlCol="0">
            <a:spAutoFit/>
          </a:bodyPr>
          <a:lstStyle/>
          <a:p>
            <a:pPr defTabSz="246888"/>
            <a:r>
              <a:rPr lang="en-US" kern="1200" dirty="0">
                <a:solidFill>
                  <a:schemeClr val="tx1"/>
                </a:solidFill>
                <a:latin typeface="Arial" panose="020B0604020202020204" pitchFamily="34" charset="0"/>
                <a:ea typeface="+mn-ea"/>
                <a:cs typeface="Arial" panose="020B0604020202020204" pitchFamily="34" charset="0"/>
              </a:rPr>
              <a:t>“The spirit of the Lord God is upon me, because the Lord has anointed me;</a:t>
            </a:r>
          </a:p>
          <a:p>
            <a:pPr defTabSz="246888"/>
            <a:r>
              <a:rPr lang="en-US" kern="1200" dirty="0">
                <a:solidFill>
                  <a:schemeClr val="tx1"/>
                </a:solidFill>
                <a:latin typeface="Arial" panose="020B0604020202020204" pitchFamily="34" charset="0"/>
                <a:ea typeface="+mn-ea"/>
                <a:cs typeface="Arial" panose="020B0604020202020204" pitchFamily="34" charset="0"/>
              </a:rPr>
              <a:t>he has sent me to bring good news to the oppressed,</a:t>
            </a:r>
          </a:p>
          <a:p>
            <a:pPr defTabSz="246888"/>
            <a:r>
              <a:rPr lang="en-US" kern="1200" dirty="0">
                <a:solidFill>
                  <a:schemeClr val="tx1"/>
                </a:solidFill>
                <a:latin typeface="Arial" panose="020B0604020202020204" pitchFamily="34" charset="0"/>
                <a:ea typeface="+mn-ea"/>
                <a:cs typeface="Arial" panose="020B0604020202020204" pitchFamily="34" charset="0"/>
              </a:rPr>
              <a:t>to bind up the broken-hearted,</a:t>
            </a:r>
          </a:p>
          <a:p>
            <a:pPr defTabSz="246888"/>
            <a:r>
              <a:rPr lang="en-US" kern="1200" dirty="0">
                <a:solidFill>
                  <a:schemeClr val="tx1"/>
                </a:solidFill>
                <a:latin typeface="Arial" panose="020B0604020202020204" pitchFamily="34" charset="0"/>
                <a:ea typeface="+mn-ea"/>
                <a:cs typeface="Arial" panose="020B0604020202020204" pitchFamily="34" charset="0"/>
              </a:rPr>
              <a:t>to proclaim liberty to the captives,</a:t>
            </a:r>
          </a:p>
          <a:p>
            <a:pPr defTabSz="246888"/>
            <a:r>
              <a:rPr lang="en-US" kern="1200" dirty="0">
                <a:solidFill>
                  <a:schemeClr val="tx1"/>
                </a:solidFill>
                <a:latin typeface="Arial" panose="020B0604020202020204" pitchFamily="34" charset="0"/>
                <a:ea typeface="+mn-ea"/>
                <a:cs typeface="Arial" panose="020B0604020202020204" pitchFamily="34" charset="0"/>
              </a:rPr>
              <a:t>and release to the prisoners;</a:t>
            </a:r>
          </a:p>
          <a:p>
            <a:pPr defTabSz="246888"/>
            <a:r>
              <a:rPr lang="en-US" kern="1200" dirty="0">
                <a:solidFill>
                  <a:schemeClr val="tx1"/>
                </a:solidFill>
                <a:latin typeface="Arial" panose="020B0604020202020204" pitchFamily="34" charset="0"/>
                <a:ea typeface="+mn-ea"/>
                <a:cs typeface="Arial" panose="020B0604020202020204" pitchFamily="34" charset="0"/>
              </a:rPr>
              <a:t>to proclaim the year of the Lord’s favour...” </a:t>
            </a:r>
          </a:p>
          <a:p>
            <a:pPr defTabSz="246888"/>
            <a:endParaRPr lang="en-US" kern="1200" dirty="0">
              <a:solidFill>
                <a:schemeClr val="tx1"/>
              </a:solidFill>
              <a:latin typeface="Arial" panose="020B0604020202020204" pitchFamily="34" charset="0"/>
              <a:ea typeface="+mn-ea"/>
              <a:cs typeface="Arial" panose="020B0604020202020204" pitchFamily="34" charset="0"/>
            </a:endParaRPr>
          </a:p>
          <a:p>
            <a:pPr defTabSz="246888">
              <a:spcAft>
                <a:spcPts val="600"/>
              </a:spcAft>
            </a:pPr>
            <a:r>
              <a:rPr lang="en-US" sz="1080" kern="1200" dirty="0">
                <a:solidFill>
                  <a:schemeClr val="tx1"/>
                </a:solidFill>
                <a:latin typeface="Arial" panose="020B0604020202020204" pitchFamily="34" charset="0"/>
                <a:ea typeface="+mn-ea"/>
                <a:cs typeface="Arial" panose="020B0604020202020204" pitchFamily="34" charset="0"/>
              </a:rPr>
              <a:t>(Isa 61:1-2)</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1C1F355-7650-1151-3D15-C45293D7EB38}"/>
              </a:ext>
            </a:extLst>
          </p:cNvPr>
          <p:cNvPicPr>
            <a:picLocks noChangeAspect="1"/>
          </p:cNvPicPr>
          <p:nvPr/>
        </p:nvPicPr>
        <p:blipFill>
          <a:blip r:embed="rId3"/>
          <a:stretch>
            <a:fillRect/>
          </a:stretch>
        </p:blipFill>
        <p:spPr>
          <a:xfrm>
            <a:off x="7046339" y="2421466"/>
            <a:ext cx="2286213" cy="3429321"/>
          </a:xfrm>
          <a:prstGeom prst="rect">
            <a:avLst/>
          </a:prstGeom>
          <a:effectLst>
            <a:softEdge rad="317500"/>
          </a:effectLst>
        </p:spPr>
      </p:pic>
      <p:sp>
        <p:nvSpPr>
          <p:cNvPr id="7" name="TextBox 6">
            <a:extLst>
              <a:ext uri="{FF2B5EF4-FFF2-40B4-BE49-F238E27FC236}">
                <a16:creationId xmlns:a16="http://schemas.microsoft.com/office/drawing/2014/main" id="{B5CC73EB-883C-DD47-0381-3F430FE6AD71}"/>
              </a:ext>
            </a:extLst>
          </p:cNvPr>
          <p:cNvSpPr txBox="1"/>
          <p:nvPr/>
        </p:nvSpPr>
        <p:spPr>
          <a:xfrm rot="10800000" flipV="1">
            <a:off x="7421073" y="5754937"/>
            <a:ext cx="1536743" cy="241861"/>
          </a:xfrm>
          <a:prstGeom prst="rect">
            <a:avLst/>
          </a:prstGeom>
          <a:noFill/>
        </p:spPr>
        <p:txBody>
          <a:bodyPr wrap="square" rtlCol="0">
            <a:spAutoFit/>
          </a:bodyPr>
          <a:lstStyle/>
          <a:p>
            <a:pPr defTabSz="246888">
              <a:spcAft>
                <a:spcPts val="600"/>
              </a:spcAft>
            </a:pPr>
            <a:r>
              <a:rPr lang="en-CA" sz="486" kern="1200" dirty="0">
                <a:solidFill>
                  <a:schemeClr val="tx1"/>
                </a:solidFill>
                <a:latin typeface="Arial" panose="020B0604020202020204" pitchFamily="34" charset="0"/>
                <a:ea typeface="+mn-ea"/>
                <a:cs typeface="Arial" panose="020B0604020202020204" pitchFamily="34" charset="0"/>
              </a:rPr>
              <a:t>Image source: pexels.com/photo/belief-bible-book-business-267559/ </a:t>
            </a:r>
            <a:endParaRPr lang="en-CA" sz="900" dirty="0"/>
          </a:p>
        </p:txBody>
      </p:sp>
    </p:spTree>
    <p:extLst>
      <p:ext uri="{BB962C8B-B14F-4D97-AF65-F5344CB8AC3E}">
        <p14:creationId xmlns:p14="http://schemas.microsoft.com/office/powerpoint/2010/main" val="366215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5" name="Rectangle 24">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8" name="Title 7">
            <a:extLst>
              <a:ext uri="{FF2B5EF4-FFF2-40B4-BE49-F238E27FC236}">
                <a16:creationId xmlns:a16="http://schemas.microsoft.com/office/drawing/2014/main" id="{9D5E3928-4BD1-A6FB-72C8-677F2901A2B4}"/>
              </a:ext>
            </a:extLst>
          </p:cNvPr>
          <p:cNvSpPr>
            <a:spLocks noGrp="1"/>
          </p:cNvSpPr>
          <p:nvPr>
            <p:ph type="title" idx="4294967295"/>
          </p:nvPr>
        </p:nvSpPr>
        <p:spPr>
          <a:xfrm>
            <a:off x="952108" y="954756"/>
            <a:ext cx="2730414" cy="4946003"/>
          </a:xfrm>
        </p:spPr>
        <p:txBody>
          <a:bodyPr vert="horz" lIns="91440" tIns="45720" rIns="91440" bIns="45720" rtlCol="0" anchor="ctr">
            <a:normAutofit/>
          </a:bodyPr>
          <a:lstStyle/>
          <a:p>
            <a:r>
              <a:rPr lang="en-US">
                <a:solidFill>
                  <a:srgbClr val="FFFFFF"/>
                </a:solidFill>
              </a:rPr>
              <a:t>Key Principles of Catholic Social Teaching</a:t>
            </a:r>
          </a:p>
        </p:txBody>
      </p:sp>
      <p:sp>
        <p:nvSpPr>
          <p:cNvPr id="27" name="Rectangle 26">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Text Placeholder 3">
            <a:extLst>
              <a:ext uri="{FF2B5EF4-FFF2-40B4-BE49-F238E27FC236}">
                <a16:creationId xmlns:a16="http://schemas.microsoft.com/office/drawing/2014/main" id="{68055ED7-F7D2-30EB-3052-741CC46FE95B}"/>
              </a:ext>
            </a:extLst>
          </p:cNvPr>
          <p:cNvSpPr>
            <a:spLocks noGrp="1"/>
          </p:cNvSpPr>
          <p:nvPr>
            <p:ph idx="1"/>
          </p:nvPr>
        </p:nvSpPr>
        <p:spPr>
          <a:xfrm>
            <a:off x="5140934" y="724773"/>
            <a:ext cx="6573227" cy="5405968"/>
          </a:xfrm>
        </p:spPr>
        <p:txBody>
          <a:bodyPr vert="horz" lIns="91440" tIns="45720" rIns="91440" bIns="45720" rtlCol="0" anchor="ctr">
            <a:noAutofit/>
          </a:bodyPr>
          <a:lstStyle/>
          <a:p>
            <a:pPr marL="514350" indent="-514350"/>
            <a:r>
              <a:rPr lang="en-US" sz="2800" dirty="0"/>
              <a:t>Life and Dignity of the Human Person</a:t>
            </a:r>
          </a:p>
          <a:p>
            <a:pPr marL="514350" indent="-514350"/>
            <a:r>
              <a:rPr lang="en-US" sz="2800" dirty="0"/>
              <a:t>The Call to Family, Community, and Participation</a:t>
            </a:r>
          </a:p>
          <a:p>
            <a:pPr marL="514350" indent="-514350"/>
            <a:r>
              <a:rPr lang="en-US" sz="2800" dirty="0"/>
              <a:t>Rights and Responsibilities</a:t>
            </a:r>
          </a:p>
          <a:p>
            <a:pPr marL="514350" indent="-514350"/>
            <a:r>
              <a:rPr lang="en-US" sz="2800" dirty="0"/>
              <a:t>Options for the Poor and Vulnerable</a:t>
            </a:r>
          </a:p>
          <a:p>
            <a:pPr marL="514350" indent="-514350"/>
            <a:r>
              <a:rPr lang="en-US" sz="2800" dirty="0"/>
              <a:t>Dignity of Work and the Rights of Workers</a:t>
            </a:r>
          </a:p>
          <a:p>
            <a:pPr marL="514350" indent="-514350"/>
            <a:r>
              <a:rPr lang="en-US" sz="2800" dirty="0"/>
              <a:t>Solidarity – Community and the Common Good</a:t>
            </a:r>
          </a:p>
          <a:p>
            <a:pPr marL="514350" indent="-514350"/>
            <a:r>
              <a:rPr lang="en-US" sz="2800" dirty="0"/>
              <a:t>Care for God’s Creation</a:t>
            </a:r>
          </a:p>
        </p:txBody>
      </p:sp>
    </p:spTree>
    <p:extLst>
      <p:ext uri="{BB962C8B-B14F-4D97-AF65-F5344CB8AC3E}">
        <p14:creationId xmlns:p14="http://schemas.microsoft.com/office/powerpoint/2010/main" val="22155809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6" name="Group 15">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7" name="Picture 16">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1209760" y="2755041"/>
            <a:ext cx="3660056" cy="1325373"/>
          </a:xfrm>
        </p:spPr>
        <p:txBody>
          <a:bodyPr vert="horz" lIns="91440" tIns="45720" rIns="91440" bIns="45720" rtlCol="0" anchor="b">
            <a:noAutofit/>
          </a:bodyPr>
          <a:lstStyle/>
          <a:p>
            <a:r>
              <a:rPr lang="en-US" sz="2800" dirty="0"/>
              <a:t>Why Do We Advocate? </a:t>
            </a:r>
            <a:br>
              <a:rPr lang="en-US" sz="2800" dirty="0"/>
            </a:br>
            <a:r>
              <a:rPr lang="en-US" sz="2800" dirty="0"/>
              <a:t>We Have Been Baptized into Christ</a:t>
            </a:r>
          </a:p>
        </p:txBody>
      </p:sp>
      <p:cxnSp>
        <p:nvCxnSpPr>
          <p:cNvPr id="22" name="Straight Connector 21">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748EE83-365E-C52F-5280-1E92026069ED}"/>
              </a:ext>
            </a:extLst>
          </p:cNvPr>
          <p:cNvSpPr txBox="1"/>
          <p:nvPr/>
        </p:nvSpPr>
        <p:spPr>
          <a:xfrm>
            <a:off x="6394733" y="6045793"/>
            <a:ext cx="3660057" cy="186260"/>
          </a:xfrm>
          <a:prstGeom prst="rect">
            <a:avLst/>
          </a:prstGeom>
        </p:spPr>
        <p:txBody>
          <a:bodyPr vert="horz" lIns="91440" tIns="45720" rIns="91440" bIns="45720" rtlCol="0" anchor="t">
            <a:normAutofit fontScale="70000" lnSpcReduction="20000"/>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Image source: freeimages.com/photo/baptismal-font-5-1178903</a:t>
            </a:r>
          </a:p>
        </p:txBody>
      </p:sp>
      <p:pic>
        <p:nvPicPr>
          <p:cNvPr id="9" name="Content Placeholder 8">
            <a:extLst>
              <a:ext uri="{FF2B5EF4-FFF2-40B4-BE49-F238E27FC236}">
                <a16:creationId xmlns:a16="http://schemas.microsoft.com/office/drawing/2014/main" id="{2DE624D3-331F-4AFF-0FF4-FCE60205DF43}"/>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9454" r="6720" b="-3"/>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35462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22">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6"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7" name="Picture 26">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8"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9" name="Picture 28">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AutoShape 2">
            <a:extLst>
              <a:ext uri="{FF2B5EF4-FFF2-40B4-BE49-F238E27FC236}">
                <a16:creationId xmlns:a16="http://schemas.microsoft.com/office/drawing/2014/main" id="{63220E47-AA87-ED8B-3D7E-94A57189F9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AutoShape 2">
            <a:extLst>
              <a:ext uri="{FF2B5EF4-FFF2-40B4-BE49-F238E27FC236}">
                <a16:creationId xmlns:a16="http://schemas.microsoft.com/office/drawing/2014/main" id="{D196FF9E-8CC2-5A69-61BC-C2DB3220548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746B14BF-9FD3-576E-106B-84DB93D369CA}"/>
              </a:ext>
            </a:extLst>
          </p:cNvPr>
          <p:cNvPicPr>
            <a:picLocks noChangeAspect="1"/>
          </p:cNvPicPr>
          <p:nvPr/>
        </p:nvPicPr>
        <p:blipFill>
          <a:blip r:embed="rId5"/>
          <a:stretch>
            <a:fillRect/>
          </a:stretch>
        </p:blipFill>
        <p:spPr>
          <a:xfrm>
            <a:off x="2076941" y="609600"/>
            <a:ext cx="8111690" cy="5638799"/>
          </a:xfrm>
          <a:prstGeom prst="rect">
            <a:avLst/>
          </a:prstGeom>
        </p:spPr>
      </p:pic>
    </p:spTree>
    <p:extLst>
      <p:ext uri="{BB962C8B-B14F-4D97-AF65-F5344CB8AC3E}">
        <p14:creationId xmlns:p14="http://schemas.microsoft.com/office/powerpoint/2010/main" val="37038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7519961" y="2697818"/>
            <a:ext cx="3360772" cy="2441109"/>
          </a:xfrm>
        </p:spPr>
        <p:txBody>
          <a:bodyPr vert="horz" lIns="91440" tIns="45720" rIns="91440" bIns="45720" rtlCol="0">
            <a:normAutofit/>
          </a:bodyPr>
          <a:lstStyle/>
          <a:p>
            <a:pPr>
              <a:lnSpc>
                <a:spcPct val="90000"/>
              </a:lnSpc>
            </a:pPr>
            <a:r>
              <a:rPr lang="en-US" sz="3200" dirty="0"/>
              <a:t>Why Do We Advocate? </a:t>
            </a:r>
            <a:br>
              <a:rPr lang="en-US" sz="3200" dirty="0"/>
            </a:br>
            <a:r>
              <a:rPr lang="en-US" sz="3200" dirty="0"/>
              <a:t>Vatican II: Reading the Signs of the Times</a:t>
            </a:r>
          </a:p>
        </p:txBody>
      </p:sp>
      <p:pic>
        <p:nvPicPr>
          <p:cNvPr id="6" name="Content Placeholder 5">
            <a:extLst>
              <a:ext uri="{FF2B5EF4-FFF2-40B4-BE49-F238E27FC236}">
                <a16:creationId xmlns:a16="http://schemas.microsoft.com/office/drawing/2014/main" id="{F5B1F210-A124-50F8-03B0-31FF085375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56" r="4829" b="-2"/>
          <a:stretch/>
        </p:blipFill>
        <p:spPr>
          <a:xfrm>
            <a:off x="1412683" y="1410208"/>
            <a:ext cx="5278777" cy="3858780"/>
          </a:xfrm>
          <a:prstGeom prst="rect">
            <a:avLst/>
          </a:prstGeom>
        </p:spPr>
      </p:pic>
      <p:sp>
        <p:nvSpPr>
          <p:cNvPr id="3" name="TextBox 2">
            <a:extLst>
              <a:ext uri="{FF2B5EF4-FFF2-40B4-BE49-F238E27FC236}">
                <a16:creationId xmlns:a16="http://schemas.microsoft.com/office/drawing/2014/main" id="{5A94A955-FF64-0D16-FA20-B0868A667A95}"/>
              </a:ext>
            </a:extLst>
          </p:cNvPr>
          <p:cNvSpPr txBox="1"/>
          <p:nvPr/>
        </p:nvSpPr>
        <p:spPr>
          <a:xfrm>
            <a:off x="1295401" y="2493774"/>
            <a:ext cx="3660057" cy="3382094"/>
          </a:xfrm>
          <a:prstGeom prst="rect">
            <a:avLst/>
          </a:prstGeom>
        </p:spPr>
        <p:txBody>
          <a:bodyPr vert="horz" lIns="91440" tIns="45720" rIns="91440" bIns="45720" rtlCol="0" anchor="t">
            <a:normAutofit/>
          </a:bodyPr>
          <a:lstStyle/>
          <a:p>
            <a:pPr algn="ctr">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93728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654E-0464-0167-6142-6EC13BBA4F1F}"/>
              </a:ext>
            </a:extLst>
          </p:cNvPr>
          <p:cNvSpPr>
            <a:spLocks noGrp="1"/>
          </p:cNvSpPr>
          <p:nvPr>
            <p:ph type="title"/>
          </p:nvPr>
        </p:nvSpPr>
        <p:spPr>
          <a:xfrm>
            <a:off x="6094412" y="982132"/>
            <a:ext cx="4802185" cy="1303867"/>
          </a:xfrm>
        </p:spPr>
        <p:txBody>
          <a:bodyPr>
            <a:normAutofit/>
          </a:bodyPr>
          <a:lstStyle/>
          <a:p>
            <a:pPr>
              <a:lnSpc>
                <a:spcPct val="90000"/>
              </a:lnSpc>
            </a:pPr>
            <a:r>
              <a:rPr lang="en-CA" sz="3100" dirty="0">
                <a:latin typeface="Arial" panose="020B0604020202020204" pitchFamily="34" charset="0"/>
                <a:cs typeface="Arial" panose="020B0604020202020204" pitchFamily="34" charset="0"/>
              </a:rPr>
              <a:t>Why Do We Advocate?</a:t>
            </a:r>
            <a:br>
              <a:rPr lang="en-CA" sz="3100" dirty="0">
                <a:latin typeface="Arial" panose="020B0604020202020204" pitchFamily="34" charset="0"/>
                <a:cs typeface="Arial" panose="020B0604020202020204" pitchFamily="34" charset="0"/>
              </a:rPr>
            </a:br>
            <a:r>
              <a:rPr lang="en-CA" sz="3100" dirty="0">
                <a:latin typeface="Arial" panose="020B0604020202020204" pitchFamily="34" charset="0"/>
                <a:cs typeface="Arial" panose="020B0604020202020204" pitchFamily="34" charset="0"/>
              </a:rPr>
              <a:t>…THY KINGDOM COME</a:t>
            </a:r>
          </a:p>
        </p:txBody>
      </p:sp>
      <p:sp>
        <p:nvSpPr>
          <p:cNvPr id="4" name="Content Placeholder 3">
            <a:extLst>
              <a:ext uri="{FF2B5EF4-FFF2-40B4-BE49-F238E27FC236}">
                <a16:creationId xmlns:a16="http://schemas.microsoft.com/office/drawing/2014/main" id="{AE1874B0-AA86-9E62-D534-729BAF242780}"/>
              </a:ext>
            </a:extLst>
          </p:cNvPr>
          <p:cNvSpPr>
            <a:spLocks noGrp="1"/>
          </p:cNvSpPr>
          <p:nvPr>
            <p:ph idx="1"/>
          </p:nvPr>
        </p:nvSpPr>
        <p:spPr>
          <a:xfrm>
            <a:off x="6094412" y="2797893"/>
            <a:ext cx="4802184" cy="3318936"/>
          </a:xfrm>
        </p:spPr>
        <p:txBody>
          <a:bodyPr>
            <a:normAutofit/>
          </a:bodyPr>
          <a:lstStyle/>
          <a:p>
            <a:pPr marL="0" indent="0" algn="ctr">
              <a:lnSpc>
                <a:spcPct val="90000"/>
              </a:lnSpc>
              <a:buNone/>
            </a:pPr>
            <a:r>
              <a:rPr lang="en-CA" sz="2000" dirty="0">
                <a:latin typeface="Arial" panose="020B0604020202020204" pitchFamily="34" charset="0"/>
                <a:cs typeface="Arial" panose="020B0604020202020204" pitchFamily="34" charset="0"/>
              </a:rPr>
              <a:t>“The kingdom of God has come near to you” (Lk 10:9).</a:t>
            </a:r>
          </a:p>
        </p:txBody>
      </p:sp>
      <p:pic>
        <p:nvPicPr>
          <p:cNvPr id="5" name="Picture 4">
            <a:extLst>
              <a:ext uri="{FF2B5EF4-FFF2-40B4-BE49-F238E27FC236}">
                <a16:creationId xmlns:a16="http://schemas.microsoft.com/office/drawing/2014/main" id="{DA12EEA7-74CB-7601-CF6F-5E92DA3A4C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39851" y="2556933"/>
            <a:ext cx="3604681" cy="2408583"/>
          </a:xfrm>
          <a:prstGeom prst="rect">
            <a:avLst/>
          </a:prstGeom>
        </p:spPr>
      </p:pic>
    </p:spTree>
    <p:extLst>
      <p:ext uri="{BB962C8B-B14F-4D97-AF65-F5344CB8AC3E}">
        <p14:creationId xmlns:p14="http://schemas.microsoft.com/office/powerpoint/2010/main" val="2009617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6" name="Rectangle 15">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CB0CE2B-AE76-FD39-B3DF-725C2230009D}"/>
              </a:ext>
            </a:extLst>
          </p:cNvPr>
          <p:cNvSpPr>
            <a:spLocks noGrp="1"/>
          </p:cNvSpPr>
          <p:nvPr>
            <p:ph type="title"/>
          </p:nvPr>
        </p:nvSpPr>
        <p:spPr>
          <a:xfrm>
            <a:off x="946192" y="2810303"/>
            <a:ext cx="2835464" cy="1254868"/>
          </a:xfrm>
        </p:spPr>
        <p:txBody>
          <a:bodyPr anchor="b">
            <a:normAutofit/>
          </a:bodyPr>
          <a:lstStyle/>
          <a:p>
            <a:r>
              <a:rPr lang="en-CA" sz="3200" dirty="0">
                <a:solidFill>
                  <a:srgbClr val="262626"/>
                </a:solidFill>
                <a:latin typeface="Arial" panose="020B0604020202020204" pitchFamily="34" charset="0"/>
                <a:cs typeface="Arial" panose="020B0604020202020204" pitchFamily="34" charset="0"/>
              </a:rPr>
              <a:t>What Exactly is Advocacy?</a:t>
            </a:r>
          </a:p>
        </p:txBody>
      </p:sp>
      <p:sp useBgFill="1">
        <p:nvSpPr>
          <p:cNvPr id="20" name="Rectangle 19">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 name="Content Placeholder 6">
            <a:extLst>
              <a:ext uri="{FF2B5EF4-FFF2-40B4-BE49-F238E27FC236}">
                <a16:creationId xmlns:a16="http://schemas.microsoft.com/office/drawing/2014/main" id="{BB8249C0-6C6A-E88D-8149-B6156615A4B0}"/>
              </a:ext>
            </a:extLst>
          </p:cNvPr>
          <p:cNvPicPr>
            <a:picLocks noChangeAspect="1"/>
          </p:cNvPicPr>
          <p:nvPr/>
        </p:nvPicPr>
        <p:blipFill>
          <a:blip r:embed="rId4"/>
          <a:stretch>
            <a:fillRect/>
          </a:stretch>
        </p:blipFill>
        <p:spPr>
          <a:xfrm>
            <a:off x="5435910" y="1368255"/>
            <a:ext cx="6098041" cy="40704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2713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B631-8FB3-82AD-40E6-B7B65B9B1097}"/>
              </a:ext>
            </a:extLst>
          </p:cNvPr>
          <p:cNvSpPr>
            <a:spLocks noGrp="1"/>
          </p:cNvSpPr>
          <p:nvPr>
            <p:ph type="title"/>
          </p:nvPr>
        </p:nvSpPr>
        <p:spPr>
          <a:xfrm>
            <a:off x="1295402" y="982132"/>
            <a:ext cx="9601196" cy="1303867"/>
          </a:xfrm>
        </p:spPr>
        <p:txBody>
          <a:bodyPr>
            <a:normAutofit/>
          </a:bodyPr>
          <a:lstStyle/>
          <a:p>
            <a:r>
              <a:rPr lang="en-US" dirty="0">
                <a:latin typeface="Arial" panose="020B0604020202020204" pitchFamily="34" charset="0"/>
                <a:cs typeface="Arial" panose="020B0604020202020204" pitchFamily="34" charset="0"/>
              </a:rPr>
              <a:t>What is Faithful Advocacy?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1630A38-C2EE-C05C-6966-C3DC3AB196CE}"/>
              </a:ext>
            </a:extLst>
          </p:cNvPr>
          <p:cNvSpPr>
            <a:spLocks noGrp="1"/>
          </p:cNvSpPr>
          <p:nvPr>
            <p:ph idx="1"/>
          </p:nvPr>
        </p:nvSpPr>
        <p:spPr>
          <a:xfrm>
            <a:off x="1295402" y="2556932"/>
            <a:ext cx="6256866" cy="3318936"/>
          </a:xfrm>
        </p:spPr>
        <p:txBody>
          <a:bodyPr>
            <a:normAutofit/>
          </a:bodyPr>
          <a:lstStyle/>
          <a:p>
            <a:pPr>
              <a:lnSpc>
                <a:spcPct val="90000"/>
              </a:lnSpc>
              <a:spcBef>
                <a:spcPts val="600"/>
              </a:spcBef>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It is when our actions and efforts seek to create a more socially just, ecologically sustainable and spiritually fulfilling society.</a:t>
            </a:r>
          </a:p>
          <a:p>
            <a:pPr>
              <a:lnSpc>
                <a:spcPct val="90000"/>
              </a:lnSpc>
              <a:spcBef>
                <a:spcPts val="600"/>
              </a:spcBef>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It is part and parcel of living our lives as if the gospel, our faith tradition, our neighbours (especially the poor and oppressed) and the earth really matter!</a:t>
            </a:r>
          </a:p>
          <a:p>
            <a:pPr>
              <a:lnSpc>
                <a:spcPct val="90000"/>
              </a:lnSpc>
              <a:spcBef>
                <a:spcPts val="600"/>
              </a:spcBef>
              <a:buClrTx/>
              <a:buFont typeface="Wingdings" panose="05000000000000000000" pitchFamily="2" charset="2"/>
              <a:buChar char="§"/>
            </a:pPr>
            <a:r>
              <a:rPr lang="en-US" sz="2200" dirty="0">
                <a:latin typeface="Arial" panose="020B0604020202020204" pitchFamily="34" charset="0"/>
                <a:cs typeface="Arial" panose="020B0604020202020204" pitchFamily="34" charset="0"/>
              </a:rPr>
              <a:t>It is putting flesh onto our call to be faithful disciples of Jesus.</a:t>
            </a:r>
          </a:p>
          <a:p>
            <a:pPr>
              <a:lnSpc>
                <a:spcPct val="90000"/>
              </a:lnSpc>
              <a:buFont typeface="Wingdings" panose="05000000000000000000" pitchFamily="2" charset="2"/>
              <a:buChar char="§"/>
            </a:pPr>
            <a:endParaRPr lang="en-CA"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86A225-00F9-96B4-98EA-B466731F172A}"/>
              </a:ext>
            </a:extLst>
          </p:cNvPr>
          <p:cNvPicPr>
            <a:picLocks noChangeAspect="1"/>
          </p:cNvPicPr>
          <p:nvPr/>
        </p:nvPicPr>
        <p:blipFill rotWithShape="1">
          <a:blip r:embed="rId3"/>
          <a:srcRect l="18697" r="17195"/>
          <a:stretch/>
        </p:blipFill>
        <p:spPr>
          <a:xfrm>
            <a:off x="8085026" y="2701180"/>
            <a:ext cx="2739728" cy="2852640"/>
          </a:xfrm>
          <a:prstGeom prst="rect">
            <a:avLst/>
          </a:prstGeom>
          <a:ln w="57150" cmpd="thickThin">
            <a:solidFill>
              <a:schemeClr val="tx1">
                <a:lumMod val="50000"/>
                <a:lumOff val="50000"/>
              </a:schemeClr>
            </a:solidFill>
            <a:miter lim="800000"/>
          </a:ln>
        </p:spPr>
      </p:pic>
      <p:sp>
        <p:nvSpPr>
          <p:cNvPr id="5" name="TextBox 4">
            <a:extLst>
              <a:ext uri="{FF2B5EF4-FFF2-40B4-BE49-F238E27FC236}">
                <a16:creationId xmlns:a16="http://schemas.microsoft.com/office/drawing/2014/main" id="{7BC4B81C-09FF-ABB8-E072-B5DF4E638057}"/>
              </a:ext>
            </a:extLst>
          </p:cNvPr>
          <p:cNvSpPr txBox="1"/>
          <p:nvPr/>
        </p:nvSpPr>
        <p:spPr>
          <a:xfrm>
            <a:off x="8085026" y="5268556"/>
            <a:ext cx="2739728" cy="285264"/>
          </a:xfrm>
          <a:prstGeom prst="rect">
            <a:avLst/>
          </a:prstGeom>
          <a:solidFill>
            <a:srgbClr val="000000">
              <a:alpha val="50000"/>
            </a:srgbClr>
          </a:solidFill>
          <a:ln>
            <a:noFill/>
          </a:ln>
        </p:spPr>
        <p:txBody>
          <a:bodyPr wrap="square" rtlCol="0">
            <a:noAutofit/>
          </a:bodyPr>
          <a:lstStyle/>
          <a:p>
            <a:pPr algn="ctr">
              <a:spcAft>
                <a:spcPts val="600"/>
              </a:spcAft>
            </a:pPr>
            <a:r>
              <a:rPr lang="en-US" sz="850">
                <a:solidFill>
                  <a:srgbClr val="FFFFFF"/>
                </a:solidFill>
              </a:rPr>
              <a:t>Image source: pexels.com/search/caring/</a:t>
            </a:r>
            <a:endParaRPr lang="en-CA" sz="850">
              <a:solidFill>
                <a:srgbClr val="FFFFFF"/>
              </a:solidFill>
            </a:endParaRPr>
          </a:p>
        </p:txBody>
      </p:sp>
    </p:spTree>
    <p:extLst>
      <p:ext uri="{BB962C8B-B14F-4D97-AF65-F5344CB8AC3E}">
        <p14:creationId xmlns:p14="http://schemas.microsoft.com/office/powerpoint/2010/main" val="32727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C727B6-CCB4-D287-AF0C-37185007EA53}"/>
              </a:ext>
            </a:extLst>
          </p:cNvPr>
          <p:cNvGrpSpPr/>
          <p:nvPr/>
        </p:nvGrpSpPr>
        <p:grpSpPr>
          <a:xfrm>
            <a:off x="4124213" y="1763361"/>
            <a:ext cx="4754880" cy="4150655"/>
            <a:chOff x="3184613" y="1494704"/>
            <a:chExt cx="6113633" cy="4589172"/>
          </a:xfrm>
        </p:grpSpPr>
        <p:sp>
          <p:nvSpPr>
            <p:cNvPr id="7" name="Freeform: Shape 6">
              <a:extLst>
                <a:ext uri="{FF2B5EF4-FFF2-40B4-BE49-F238E27FC236}">
                  <a16:creationId xmlns:a16="http://schemas.microsoft.com/office/drawing/2014/main" id="{27489263-9BFA-7009-626A-F1CFA83347CC}"/>
                </a:ext>
              </a:extLst>
            </p:cNvPr>
            <p:cNvSpPr/>
            <p:nvPr/>
          </p:nvSpPr>
          <p:spPr>
            <a:xfrm>
              <a:off x="3184613" y="1494704"/>
              <a:ext cx="6113633" cy="4589172"/>
            </a:xfrm>
            <a:custGeom>
              <a:avLst/>
              <a:gdLst>
                <a:gd name="connsiteX0" fmla="*/ 0 w 6113633"/>
                <a:gd name="connsiteY0" fmla="*/ 2654879 h 5309757"/>
                <a:gd name="connsiteX1" fmla="*/ 3056817 w 6113633"/>
                <a:gd name="connsiteY1" fmla="*/ 0 h 5309757"/>
                <a:gd name="connsiteX2" fmla="*/ 6113634 w 6113633"/>
                <a:gd name="connsiteY2" fmla="*/ 2654879 h 5309757"/>
                <a:gd name="connsiteX3" fmla="*/ 3056817 w 6113633"/>
                <a:gd name="connsiteY3" fmla="*/ 5309758 h 5309757"/>
                <a:gd name="connsiteX4" fmla="*/ 0 w 6113633"/>
                <a:gd name="connsiteY4" fmla="*/ 2654879 h 530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3" h="5309757">
                  <a:moveTo>
                    <a:pt x="0" y="2654879"/>
                  </a:moveTo>
                  <a:cubicBezTo>
                    <a:pt x="0" y="1188630"/>
                    <a:pt x="1368584" y="0"/>
                    <a:pt x="3056817" y="0"/>
                  </a:cubicBezTo>
                  <a:cubicBezTo>
                    <a:pt x="4745050" y="0"/>
                    <a:pt x="6113634" y="1188630"/>
                    <a:pt x="6113634" y="2654879"/>
                  </a:cubicBezTo>
                  <a:cubicBezTo>
                    <a:pt x="6113634" y="4121128"/>
                    <a:pt x="4745050" y="5309758"/>
                    <a:pt x="3056817" y="5309758"/>
                  </a:cubicBezTo>
                  <a:cubicBezTo>
                    <a:pt x="1368584" y="5309758"/>
                    <a:pt x="0" y="4121128"/>
                    <a:pt x="0" y="2654879"/>
                  </a:cubicBezTo>
                  <a:close/>
                </a:path>
              </a:pathLst>
            </a:custGeom>
          </p:spPr>
          <p:style>
            <a:lnRef idx="2">
              <a:schemeClr val="lt1">
                <a:hueOff val="0"/>
                <a:satOff val="0"/>
                <a:lumOff val="0"/>
                <a:alphaOff val="0"/>
              </a:schemeClr>
            </a:lnRef>
            <a:fillRef idx="1">
              <a:schemeClr val="accent1">
                <a:shade val="80000"/>
                <a:alpha val="50000"/>
                <a:hueOff val="0"/>
                <a:satOff val="0"/>
                <a:lumOff val="0"/>
                <a:alphaOff val="0"/>
              </a:schemeClr>
            </a:fillRef>
            <a:effectRef idx="0">
              <a:schemeClr val="accent1">
                <a:shade val="80000"/>
                <a:alpha val="50000"/>
                <a:hueOff val="0"/>
                <a:satOff val="0"/>
                <a:lumOff val="0"/>
                <a:alphaOff val="0"/>
              </a:schemeClr>
            </a:effectRef>
            <a:fontRef idx="minor">
              <a:schemeClr val="tx1"/>
            </a:fontRef>
          </p:style>
          <p:txBody>
            <a:bodyPr spcFirstLastPara="0" vert="horz" wrap="square" lIns="853705" tIns="626135" rIns="1734950" bIns="612000" numCol="1" spcCol="1270" anchor="b" anchorCtr="0">
              <a:noAutofit/>
            </a:bodyPr>
            <a:lstStyle/>
            <a:p>
              <a:pPr marL="0" marR="0" lvl="0" indent="0" algn="r" defTabSz="1778000" rtl="0" eaLnBrk="1" fontAlgn="auto" latinLnBrk="0" hangingPunct="1">
                <a:lnSpc>
                  <a:spcPct val="90000"/>
                </a:lnSpc>
                <a:spcBef>
                  <a:spcPct val="0"/>
                </a:spcBef>
                <a:spcAft>
                  <a:spcPct val="3500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Garamond" panose="02020404030301010803"/>
                  <a:ea typeface="+mn-ea"/>
                  <a:cs typeface="+mn-cs"/>
                </a:rPr>
                <a:t>Advocacy</a:t>
              </a:r>
            </a:p>
          </p:txBody>
        </p:sp>
        <p:sp>
          <p:nvSpPr>
            <p:cNvPr id="8" name="Freeform: Shape 7">
              <a:extLst>
                <a:ext uri="{FF2B5EF4-FFF2-40B4-BE49-F238E27FC236}">
                  <a16:creationId xmlns:a16="http://schemas.microsoft.com/office/drawing/2014/main" id="{8E2816A8-A575-BAF9-E312-32C88E19EFA0}"/>
                </a:ext>
              </a:extLst>
            </p:cNvPr>
            <p:cNvSpPr/>
            <p:nvPr/>
          </p:nvSpPr>
          <p:spPr>
            <a:xfrm>
              <a:off x="4166213" y="1635470"/>
              <a:ext cx="3901755" cy="2509653"/>
            </a:xfrm>
            <a:custGeom>
              <a:avLst/>
              <a:gdLst>
                <a:gd name="connsiteX0" fmla="*/ 0 w 2868115"/>
                <a:gd name="connsiteY0" fmla="*/ 1158616 h 2317231"/>
                <a:gd name="connsiteX1" fmla="*/ 1434058 w 2868115"/>
                <a:gd name="connsiteY1" fmla="*/ 0 h 2317231"/>
                <a:gd name="connsiteX2" fmla="*/ 2868116 w 2868115"/>
                <a:gd name="connsiteY2" fmla="*/ 1158616 h 2317231"/>
                <a:gd name="connsiteX3" fmla="*/ 1434058 w 2868115"/>
                <a:gd name="connsiteY3" fmla="*/ 2317232 h 2317231"/>
                <a:gd name="connsiteX4" fmla="*/ 0 w 2868115"/>
                <a:gd name="connsiteY4" fmla="*/ 1158616 h 231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115" h="2317231">
                  <a:moveTo>
                    <a:pt x="0" y="1158616"/>
                  </a:moveTo>
                  <a:cubicBezTo>
                    <a:pt x="0" y="518730"/>
                    <a:pt x="642050" y="0"/>
                    <a:pt x="1434058" y="0"/>
                  </a:cubicBezTo>
                  <a:cubicBezTo>
                    <a:pt x="2226066" y="0"/>
                    <a:pt x="2868116" y="518730"/>
                    <a:pt x="2868116" y="1158616"/>
                  </a:cubicBezTo>
                  <a:cubicBezTo>
                    <a:pt x="2868116" y="1798502"/>
                    <a:pt x="2226066" y="2317232"/>
                    <a:pt x="1434058" y="2317232"/>
                  </a:cubicBezTo>
                  <a:cubicBezTo>
                    <a:pt x="642050" y="2317232"/>
                    <a:pt x="0" y="1798502"/>
                    <a:pt x="0" y="1158616"/>
                  </a:cubicBezTo>
                  <a:close/>
                </a:path>
              </a:pathLst>
            </a:custGeom>
          </p:spPr>
          <p:style>
            <a:lnRef idx="2">
              <a:schemeClr val="lt1">
                <a:hueOff val="0"/>
                <a:satOff val="0"/>
                <a:lumOff val="0"/>
                <a:alphaOff val="0"/>
              </a:schemeClr>
            </a:lnRef>
            <a:fillRef idx="1">
              <a:schemeClr val="accent1">
                <a:shade val="80000"/>
                <a:alpha val="50000"/>
                <a:hueOff val="44"/>
                <a:satOff val="-809"/>
                <a:lumOff val="3883"/>
                <a:alphaOff val="30000"/>
              </a:schemeClr>
            </a:fillRef>
            <a:effectRef idx="0">
              <a:schemeClr val="accent1">
                <a:shade val="80000"/>
                <a:alpha val="50000"/>
                <a:hueOff val="44"/>
                <a:satOff val="-809"/>
                <a:lumOff val="3883"/>
                <a:alphaOff val="30000"/>
              </a:schemeClr>
            </a:effectRef>
            <a:fontRef idx="minor">
              <a:schemeClr val="tx1"/>
            </a:fontRef>
          </p:style>
          <p:txBody>
            <a:bodyPr spcFirstLastPara="0" vert="horz" wrap="square" lIns="813925" tIns="273251" rIns="400502" bIns="273252"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CA" sz="2000" i="0" u="none" strike="noStrike" kern="1200" cap="none" spc="0" normalizeH="0" baseline="0" noProof="0" dirty="0">
                  <a:ln>
                    <a:noFill/>
                  </a:ln>
                  <a:solidFill>
                    <a:prstClr val="black"/>
                  </a:solidFill>
                  <a:effectLst/>
                  <a:uLnTx/>
                  <a:uFillTx/>
                  <a:latin typeface="Garamond" panose="02020404030301010803"/>
                  <a:ea typeface="+mn-ea"/>
                  <a:cs typeface="+mn-cs"/>
                </a:rPr>
                <a:t>Government Collaboration</a:t>
              </a:r>
              <a:endParaRPr kumimoji="0" lang="en-CA" sz="180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grpSp>
      <p:sp>
        <p:nvSpPr>
          <p:cNvPr id="10" name="TextBox 9">
            <a:extLst>
              <a:ext uri="{FF2B5EF4-FFF2-40B4-BE49-F238E27FC236}">
                <a16:creationId xmlns:a16="http://schemas.microsoft.com/office/drawing/2014/main" id="{3CE71C0A-3B6D-2A9C-6096-48DED242B961}"/>
              </a:ext>
            </a:extLst>
          </p:cNvPr>
          <p:cNvSpPr txBox="1"/>
          <p:nvPr/>
        </p:nvSpPr>
        <p:spPr>
          <a:xfrm>
            <a:off x="2583598" y="934899"/>
            <a:ext cx="70677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Advocacy and Collaboration</a:t>
            </a:r>
          </a:p>
        </p:txBody>
      </p:sp>
    </p:spTree>
    <p:extLst>
      <p:ext uri="{BB962C8B-B14F-4D97-AF65-F5344CB8AC3E}">
        <p14:creationId xmlns:p14="http://schemas.microsoft.com/office/powerpoint/2010/main" val="40741804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1" name="Group 10">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271D1ED-1F2B-0540-4208-008F2137D148}"/>
              </a:ext>
            </a:extLst>
          </p:cNvPr>
          <p:cNvSpPr>
            <a:spLocks noGrp="1"/>
          </p:cNvSpPr>
          <p:nvPr>
            <p:ph type="title"/>
          </p:nvPr>
        </p:nvSpPr>
        <p:spPr>
          <a:xfrm>
            <a:off x="1295402" y="2491145"/>
            <a:ext cx="3660056" cy="1325373"/>
          </a:xfrm>
        </p:spPr>
        <p:txBody>
          <a:bodyPr vert="horz" lIns="91440" tIns="45720" rIns="91440" bIns="45720" rtlCol="0" anchor="b">
            <a:normAutofit/>
          </a:bodyPr>
          <a:lstStyle/>
          <a:p>
            <a:pPr>
              <a:lnSpc>
                <a:spcPct val="90000"/>
              </a:lnSpc>
            </a:pPr>
            <a:br>
              <a:rPr lang="en-US" sz="2800" dirty="0">
                <a:solidFill>
                  <a:srgbClr val="262626"/>
                </a:solidFill>
              </a:rPr>
            </a:br>
            <a:r>
              <a:rPr lang="en-US" sz="2800" dirty="0">
                <a:solidFill>
                  <a:srgbClr val="262626"/>
                </a:solidFill>
              </a:rPr>
              <a:t>For What Do We Advocate?</a:t>
            </a:r>
          </a:p>
        </p:txBody>
      </p:sp>
      <p:cxnSp>
        <p:nvCxnSpPr>
          <p:cNvPr id="17" name="Straight Connector 16">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9442FF7-2F03-E849-26BF-EF69549D9175}"/>
              </a:ext>
            </a:extLst>
          </p:cNvPr>
          <p:cNvSpPr txBox="1"/>
          <p:nvPr/>
        </p:nvSpPr>
        <p:spPr>
          <a:xfrm>
            <a:off x="6394733" y="5460217"/>
            <a:ext cx="3660057" cy="423330"/>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1200" b="0" i="0" u="none" strike="noStrike" kern="1200" cap="none" spc="0" normalizeH="0" baseline="0" noProof="0" dirty="0">
                <a:ln>
                  <a:noFill/>
                </a:ln>
                <a:solidFill>
                  <a:srgbClr val="262626"/>
                </a:solidFill>
                <a:effectLst/>
                <a:uLnTx/>
                <a:uFillTx/>
                <a:latin typeface="Garamond" panose="02020404030301010803"/>
                <a:ea typeface="+mn-ea"/>
                <a:cs typeface="+mn-cs"/>
              </a:rPr>
              <a:t>Image source: pexels.com/search/protest/ </a:t>
            </a:r>
          </a:p>
        </p:txBody>
      </p:sp>
      <p:pic>
        <p:nvPicPr>
          <p:cNvPr id="4" name="Picture 3">
            <a:extLst>
              <a:ext uri="{FF2B5EF4-FFF2-40B4-BE49-F238E27FC236}">
                <a16:creationId xmlns:a16="http://schemas.microsoft.com/office/drawing/2014/main" id="{FACD7B6C-70C0-F7DD-7C50-5C80C0CADFC3}"/>
              </a:ext>
            </a:extLst>
          </p:cNvPr>
          <p:cNvPicPr>
            <a:picLocks noChangeAspect="1"/>
          </p:cNvPicPr>
          <p:nvPr/>
        </p:nvPicPr>
        <p:blipFill>
          <a:blip r:embed="rId6"/>
          <a:stretch>
            <a:fillRect/>
          </a:stretch>
        </p:blipFill>
        <p:spPr>
          <a:xfrm>
            <a:off x="5418668" y="1603564"/>
            <a:ext cx="5469466" cy="3650868"/>
          </a:xfrm>
          <a:prstGeom prst="rect">
            <a:avLst/>
          </a:prstGeom>
          <a:ln w="57150" cmpd="thickThin">
            <a:solidFill>
              <a:srgbClr val="7F7F7F"/>
            </a:solidFill>
            <a:miter lim="800000"/>
          </a:ln>
        </p:spPr>
      </p:pic>
    </p:spTree>
    <p:extLst>
      <p:ext uri="{BB962C8B-B14F-4D97-AF65-F5344CB8AC3E}">
        <p14:creationId xmlns:p14="http://schemas.microsoft.com/office/powerpoint/2010/main" val="286873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997324" y="863716"/>
            <a:ext cx="10197351" cy="1303867"/>
          </a:xfrm>
        </p:spPr>
        <p:txBody>
          <a:bodyPr>
            <a:normAutofit/>
          </a:bodyPr>
          <a:lstStyle/>
          <a:p>
            <a:pPr>
              <a:lnSpc>
                <a:spcPct val="90000"/>
              </a:lnSpc>
            </a:pPr>
            <a:r>
              <a:rPr lang="en-CA" sz="4100" dirty="0">
                <a:solidFill>
                  <a:srgbClr val="262626"/>
                </a:solidFill>
              </a:rPr>
              <a:t>Collaboration With Government Working Group</a:t>
            </a:r>
          </a:p>
        </p:txBody>
      </p:sp>
      <p:sp>
        <p:nvSpPr>
          <p:cNvPr id="12" name="TextBox 11">
            <a:extLst>
              <a:ext uri="{FF2B5EF4-FFF2-40B4-BE49-F238E27FC236}">
                <a16:creationId xmlns:a16="http://schemas.microsoft.com/office/drawing/2014/main" id="{601E5ED6-9A71-E88E-DA87-9EFDB6541DBA}"/>
              </a:ext>
            </a:extLst>
          </p:cNvPr>
          <p:cNvSpPr txBox="1"/>
          <p:nvPr/>
        </p:nvSpPr>
        <p:spPr>
          <a:xfrm>
            <a:off x="1374809" y="5065814"/>
            <a:ext cx="2329246"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Ruth Boden</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Evansburg, AB</a:t>
            </a:r>
          </a:p>
        </p:txBody>
      </p:sp>
      <p:sp>
        <p:nvSpPr>
          <p:cNvPr id="13" name="TextBox 12">
            <a:extLst>
              <a:ext uri="{FF2B5EF4-FFF2-40B4-BE49-F238E27FC236}">
                <a16:creationId xmlns:a16="http://schemas.microsoft.com/office/drawing/2014/main" id="{60604C58-01D9-8F8F-8225-C775D1B5091F}"/>
              </a:ext>
            </a:extLst>
          </p:cNvPr>
          <p:cNvSpPr txBox="1"/>
          <p:nvPr/>
        </p:nvSpPr>
        <p:spPr>
          <a:xfrm>
            <a:off x="4056934" y="5065814"/>
            <a:ext cx="1745072"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Diane Cote</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Saskatoon, SK</a:t>
            </a:r>
          </a:p>
        </p:txBody>
      </p:sp>
      <p:sp>
        <p:nvSpPr>
          <p:cNvPr id="14" name="TextBox 13">
            <a:extLst>
              <a:ext uri="{FF2B5EF4-FFF2-40B4-BE49-F238E27FC236}">
                <a16:creationId xmlns:a16="http://schemas.microsoft.com/office/drawing/2014/main" id="{73A79C80-5DAF-DEE6-310F-CC93BB888F67}"/>
              </a:ext>
            </a:extLst>
          </p:cNvPr>
          <p:cNvSpPr txBox="1"/>
          <p:nvPr/>
        </p:nvSpPr>
        <p:spPr>
          <a:xfrm>
            <a:off x="6158701" y="5065814"/>
            <a:ext cx="2329246"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Janice Graham-Migel</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Halifax, NS</a:t>
            </a:r>
          </a:p>
        </p:txBody>
      </p:sp>
      <p:sp>
        <p:nvSpPr>
          <p:cNvPr id="18" name="TextBox 17">
            <a:extLst>
              <a:ext uri="{FF2B5EF4-FFF2-40B4-BE49-F238E27FC236}">
                <a16:creationId xmlns:a16="http://schemas.microsoft.com/office/drawing/2014/main" id="{D5A46A72-C9DF-7806-2F1E-D9DA1E88B08E}"/>
              </a:ext>
            </a:extLst>
          </p:cNvPr>
          <p:cNvSpPr txBox="1"/>
          <p:nvPr/>
        </p:nvSpPr>
        <p:spPr>
          <a:xfrm>
            <a:off x="8770126" y="5057604"/>
            <a:ext cx="2102921"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Claudette Langdon</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Stittsville, ON</a:t>
            </a:r>
            <a:endParaRPr kumimoji="0" lang="en-CA" sz="24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D3B66B2D-4570-CAD9-5785-B044DBAC6C9D}"/>
              </a:ext>
            </a:extLst>
          </p:cNvPr>
          <p:cNvPicPr>
            <a:picLocks noChangeAspect="1"/>
          </p:cNvPicPr>
          <p:nvPr/>
        </p:nvPicPr>
        <p:blipFill rotWithShape="1">
          <a:blip r:embed="rId4">
            <a:extLst>
              <a:ext uri="{28A0092B-C50C-407E-A947-70E740481C1C}">
                <a14:useLocalDpi xmlns:a14="http://schemas.microsoft.com/office/drawing/2010/main" val="0"/>
              </a:ext>
            </a:extLst>
          </a:blip>
          <a:srcRect l="5089" r="9027" b="11289"/>
          <a:stretch/>
        </p:blipFill>
        <p:spPr>
          <a:xfrm>
            <a:off x="1519647" y="2782479"/>
            <a:ext cx="2059149" cy="2167047"/>
          </a:xfrm>
          <a:prstGeom prst="rect">
            <a:avLst/>
          </a:prstGeom>
          <a:ln>
            <a:noFill/>
          </a:ln>
          <a:effectLst>
            <a:softEdge rad="112500"/>
          </a:effectLst>
        </p:spPr>
      </p:pic>
      <p:pic>
        <p:nvPicPr>
          <p:cNvPr id="4" name="Picture 3">
            <a:extLst>
              <a:ext uri="{FF2B5EF4-FFF2-40B4-BE49-F238E27FC236}">
                <a16:creationId xmlns:a16="http://schemas.microsoft.com/office/drawing/2014/main" id="{89D4DC34-B1B2-8886-CB95-484338A58AD0}"/>
              </a:ext>
            </a:extLst>
          </p:cNvPr>
          <p:cNvPicPr>
            <a:picLocks noChangeAspect="1"/>
          </p:cNvPicPr>
          <p:nvPr/>
        </p:nvPicPr>
        <p:blipFill rotWithShape="1">
          <a:blip r:embed="rId5">
            <a:extLst>
              <a:ext uri="{28A0092B-C50C-407E-A947-70E740481C1C}">
                <a14:useLocalDpi xmlns:a14="http://schemas.microsoft.com/office/drawing/2010/main" val="0"/>
              </a:ext>
            </a:extLst>
          </a:blip>
          <a:srcRect l="11401" t="11353" r="23977" b="12384"/>
          <a:stretch/>
        </p:blipFill>
        <p:spPr>
          <a:xfrm rot="5400000">
            <a:off x="3932452" y="2882488"/>
            <a:ext cx="2167047" cy="1918083"/>
          </a:xfrm>
          <a:prstGeom prst="rect">
            <a:avLst/>
          </a:prstGeom>
          <a:ln>
            <a:noFill/>
          </a:ln>
          <a:effectLst>
            <a:softEdge rad="112500"/>
          </a:effectLst>
        </p:spPr>
      </p:pic>
      <p:pic>
        <p:nvPicPr>
          <p:cNvPr id="10" name="Picture 9">
            <a:extLst>
              <a:ext uri="{FF2B5EF4-FFF2-40B4-BE49-F238E27FC236}">
                <a16:creationId xmlns:a16="http://schemas.microsoft.com/office/drawing/2014/main" id="{6D2AD75E-D215-DFCF-D717-1A35D6C34987}"/>
              </a:ext>
            </a:extLst>
          </p:cNvPr>
          <p:cNvPicPr>
            <a:picLocks noChangeAspect="1"/>
          </p:cNvPicPr>
          <p:nvPr/>
        </p:nvPicPr>
        <p:blipFill rotWithShape="1">
          <a:blip r:embed="rId6">
            <a:extLst>
              <a:ext uri="{28A0092B-C50C-407E-A947-70E740481C1C}">
                <a14:useLocalDpi xmlns:a14="http://schemas.microsoft.com/office/drawing/2010/main" val="0"/>
              </a:ext>
            </a:extLst>
          </a:blip>
          <a:srcRect b="11604"/>
          <a:stretch/>
        </p:blipFill>
        <p:spPr>
          <a:xfrm>
            <a:off x="6490392" y="2782477"/>
            <a:ext cx="1692921" cy="2095067"/>
          </a:xfrm>
          <a:prstGeom prst="rect">
            <a:avLst/>
          </a:prstGeom>
          <a:ln>
            <a:noFill/>
          </a:ln>
          <a:effectLst>
            <a:softEdge rad="112500"/>
          </a:effectLst>
        </p:spPr>
      </p:pic>
      <p:pic>
        <p:nvPicPr>
          <p:cNvPr id="15" name="Content Placeholder 16">
            <a:extLst>
              <a:ext uri="{FF2B5EF4-FFF2-40B4-BE49-F238E27FC236}">
                <a16:creationId xmlns:a16="http://schemas.microsoft.com/office/drawing/2014/main" id="{3C7A01BE-6677-A1CD-0B67-17C99E86910F}"/>
              </a:ext>
            </a:extLst>
          </p:cNvPr>
          <p:cNvPicPr>
            <a:picLocks noChangeAspect="1"/>
          </p:cNvPicPr>
          <p:nvPr/>
        </p:nvPicPr>
        <p:blipFill rotWithShape="1">
          <a:blip r:embed="rId7">
            <a:extLst>
              <a:ext uri="{28A0092B-C50C-407E-A947-70E740481C1C}">
                <a14:useLocalDpi xmlns:a14="http://schemas.microsoft.com/office/drawing/2010/main" val="0"/>
              </a:ext>
            </a:extLst>
          </a:blip>
          <a:srcRect l="32344" t="12373" r="6188" b="11320"/>
          <a:stretch/>
        </p:blipFill>
        <p:spPr>
          <a:xfrm rot="5400000">
            <a:off x="8673151" y="2876946"/>
            <a:ext cx="2072026" cy="1929171"/>
          </a:xfrm>
          <a:prstGeom prst="rect">
            <a:avLst/>
          </a:prstGeom>
          <a:ln>
            <a:noFill/>
          </a:ln>
          <a:effectLst>
            <a:softEdge rad="112500"/>
          </a:effectLst>
        </p:spPr>
      </p:pic>
    </p:spTree>
    <p:extLst>
      <p:ext uri="{BB962C8B-B14F-4D97-AF65-F5344CB8AC3E}">
        <p14:creationId xmlns:p14="http://schemas.microsoft.com/office/powerpoint/2010/main" val="1171068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1295402" y="982132"/>
            <a:ext cx="9601196" cy="1303867"/>
          </a:xfrm>
        </p:spPr>
        <p:txBody>
          <a:bodyPr>
            <a:normAutofit/>
          </a:bodyPr>
          <a:lstStyle/>
          <a:p>
            <a:pPr>
              <a:lnSpc>
                <a:spcPct val="90000"/>
              </a:lnSpc>
            </a:pPr>
            <a:r>
              <a:rPr lang="en-CA" sz="4100">
                <a:solidFill>
                  <a:srgbClr val="262626"/>
                </a:solidFill>
              </a:rPr>
              <a:t>Collaboration With Faith Organizations Working Group</a:t>
            </a:r>
          </a:p>
        </p:txBody>
      </p:sp>
      <p:pic>
        <p:nvPicPr>
          <p:cNvPr id="5" name="Content Placeholder 4" descr="A person smiling at the camera&#10;&#10;Description automatically generated with low confidence">
            <a:extLst>
              <a:ext uri="{FF2B5EF4-FFF2-40B4-BE49-F238E27FC236}">
                <a16:creationId xmlns:a16="http://schemas.microsoft.com/office/drawing/2014/main" id="{1966AE68-8B50-9FBC-295B-A36115E3E01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786" t="15910" r="18815"/>
          <a:stretch/>
        </p:blipFill>
        <p:spPr>
          <a:xfrm>
            <a:off x="6673262" y="2772384"/>
            <a:ext cx="1918084" cy="2206670"/>
          </a:xfrm>
          <a:prstGeom prst="rect">
            <a:avLst/>
          </a:prstGeom>
          <a:ln>
            <a:noFill/>
          </a:ln>
          <a:effectLst>
            <a:softEdge rad="112500"/>
          </a:effectLst>
        </p:spPr>
      </p:pic>
      <p:pic>
        <p:nvPicPr>
          <p:cNvPr id="7" name="Picture 6" descr="A person wearing glasses and a black jacket&#10;&#10;Description automatically generated with low confidence">
            <a:extLst>
              <a:ext uri="{FF2B5EF4-FFF2-40B4-BE49-F238E27FC236}">
                <a16:creationId xmlns:a16="http://schemas.microsoft.com/office/drawing/2014/main" id="{5C8DE3F6-E5C1-84E3-E353-48B9B050C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837" y="2782480"/>
            <a:ext cx="2152407" cy="2206669"/>
          </a:xfrm>
          <a:prstGeom prst="rect">
            <a:avLst/>
          </a:prstGeom>
          <a:ln>
            <a:noFill/>
          </a:ln>
          <a:effectLst>
            <a:softEdge rad="112500"/>
          </a:effectLst>
        </p:spPr>
      </p:pic>
      <p:pic>
        <p:nvPicPr>
          <p:cNvPr id="9" name="Picture 8" descr="A person in a black shirt&#10;&#10;Description automatically generated with medium confidence">
            <a:extLst>
              <a:ext uri="{FF2B5EF4-FFF2-40B4-BE49-F238E27FC236}">
                <a16:creationId xmlns:a16="http://schemas.microsoft.com/office/drawing/2014/main" id="{2BF35FC7-49A7-B6FA-5390-C498B526C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49" y="2782480"/>
            <a:ext cx="1674301" cy="2206322"/>
          </a:xfrm>
          <a:prstGeom prst="rect">
            <a:avLst/>
          </a:prstGeom>
          <a:ln>
            <a:noFill/>
          </a:ln>
          <a:effectLst>
            <a:softEdge rad="112500"/>
          </a:effectLst>
        </p:spPr>
      </p:pic>
      <p:pic>
        <p:nvPicPr>
          <p:cNvPr id="11" name="Picture 10" descr="A person wearing glasses and a sweater&#10;&#10;Description automatically generated with low confidence">
            <a:extLst>
              <a:ext uri="{FF2B5EF4-FFF2-40B4-BE49-F238E27FC236}">
                <a16:creationId xmlns:a16="http://schemas.microsoft.com/office/drawing/2014/main" id="{889542CB-9701-DC22-33BD-0BE636E6E88E}"/>
              </a:ext>
            </a:extLst>
          </p:cNvPr>
          <p:cNvPicPr>
            <a:picLocks noChangeAspect="1"/>
          </p:cNvPicPr>
          <p:nvPr/>
        </p:nvPicPr>
        <p:blipFill rotWithShape="1">
          <a:blip r:embed="rId7">
            <a:extLst>
              <a:ext uri="{28A0092B-C50C-407E-A947-70E740481C1C}">
                <a14:useLocalDpi xmlns:a14="http://schemas.microsoft.com/office/drawing/2010/main" val="0"/>
              </a:ext>
            </a:extLst>
          </a:blip>
          <a:srcRect t="1" b="1979"/>
          <a:stretch/>
        </p:blipFill>
        <p:spPr>
          <a:xfrm>
            <a:off x="1619593" y="2782480"/>
            <a:ext cx="2035226" cy="2196575"/>
          </a:xfrm>
          <a:prstGeom prst="rect">
            <a:avLst/>
          </a:prstGeom>
          <a:ln>
            <a:noFill/>
          </a:ln>
          <a:effectLst>
            <a:softEdge rad="112500"/>
          </a:effectLst>
        </p:spPr>
      </p:pic>
      <p:sp>
        <p:nvSpPr>
          <p:cNvPr id="12" name="TextBox 11">
            <a:extLst>
              <a:ext uri="{FF2B5EF4-FFF2-40B4-BE49-F238E27FC236}">
                <a16:creationId xmlns:a16="http://schemas.microsoft.com/office/drawing/2014/main" id="{601E5ED6-9A71-E88E-DA87-9EFDB6541DBA}"/>
              </a:ext>
            </a:extLst>
          </p:cNvPr>
          <p:cNvSpPr txBox="1"/>
          <p:nvPr/>
        </p:nvSpPr>
        <p:spPr>
          <a:xfrm>
            <a:off x="1464046" y="5065814"/>
            <a:ext cx="2329246"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Lolita Doucette</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Vancouver, BC</a:t>
            </a:r>
          </a:p>
        </p:txBody>
      </p:sp>
      <p:sp>
        <p:nvSpPr>
          <p:cNvPr id="13" name="TextBox 12">
            <a:extLst>
              <a:ext uri="{FF2B5EF4-FFF2-40B4-BE49-F238E27FC236}">
                <a16:creationId xmlns:a16="http://schemas.microsoft.com/office/drawing/2014/main" id="{60604C58-01D9-8F8F-8225-C775D1B5091F}"/>
              </a:ext>
            </a:extLst>
          </p:cNvPr>
          <p:cNvSpPr txBox="1"/>
          <p:nvPr/>
        </p:nvSpPr>
        <p:spPr>
          <a:xfrm>
            <a:off x="3999417" y="5065814"/>
            <a:ext cx="2329246"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Marissa Mendoza</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Mississauga, ON</a:t>
            </a:r>
            <a:endParaRPr kumimoji="0" lang="en-CA" sz="24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4" name="TextBox 13">
            <a:extLst>
              <a:ext uri="{FF2B5EF4-FFF2-40B4-BE49-F238E27FC236}">
                <a16:creationId xmlns:a16="http://schemas.microsoft.com/office/drawing/2014/main" id="{73A79C80-5DAF-DEE6-310F-CC93BB888F67}"/>
              </a:ext>
            </a:extLst>
          </p:cNvPr>
          <p:cNvSpPr txBox="1"/>
          <p:nvPr/>
        </p:nvSpPr>
        <p:spPr>
          <a:xfrm>
            <a:off x="6467680" y="5055720"/>
            <a:ext cx="2329246" cy="707886"/>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Theresa Murphy</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Fort Erie, ON</a:t>
            </a:r>
            <a:endParaRPr kumimoji="0" lang="en-CA" sz="24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8" name="TextBox 17">
            <a:extLst>
              <a:ext uri="{FF2B5EF4-FFF2-40B4-BE49-F238E27FC236}">
                <a16:creationId xmlns:a16="http://schemas.microsoft.com/office/drawing/2014/main" id="{D5A46A72-C9DF-7806-2F1E-D9DA1E88B08E}"/>
              </a:ext>
            </a:extLst>
          </p:cNvPr>
          <p:cNvSpPr txBox="1"/>
          <p:nvPr/>
        </p:nvSpPr>
        <p:spPr>
          <a:xfrm>
            <a:off x="8982878" y="5054910"/>
            <a:ext cx="1745072" cy="1015663"/>
          </a:xfrm>
          <a:prstGeom prst="rect">
            <a:avLst/>
          </a:prstGeom>
          <a:noFill/>
        </p:spPr>
        <p:txBody>
          <a:bodyPr wrap="square" rtlCol="0">
            <a:spAutoFit/>
          </a:bodyPr>
          <a:lstStyle/>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Lawina Notario</a:t>
            </a:r>
          </a:p>
          <a:p>
            <a:pPr marL="0" marR="0" lvl="0" indent="0" algn="ctr" defTabSz="406908"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Mississauga, ON</a:t>
            </a:r>
            <a:endParaRPr kumimoji="0" lang="en-CA" sz="24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07706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A2E0-E0B8-107A-B937-C3E190A8498C}"/>
              </a:ext>
            </a:extLst>
          </p:cNvPr>
          <p:cNvSpPr>
            <a:spLocks noGrp="1"/>
          </p:cNvSpPr>
          <p:nvPr>
            <p:ph type="title"/>
          </p:nvPr>
        </p:nvSpPr>
        <p:spPr>
          <a:xfrm>
            <a:off x="2026584" y="1364283"/>
            <a:ext cx="8138832" cy="646331"/>
          </a:xfrm>
        </p:spPr>
        <p:txBody>
          <a:bodyPr>
            <a:noAutofit/>
          </a:bodyPr>
          <a:lstStyle/>
          <a:p>
            <a:pPr algn="ctr"/>
            <a:r>
              <a:rPr lang="en-CA" dirty="0"/>
              <a:t>Software to Facilitate Collaboration</a:t>
            </a:r>
          </a:p>
        </p:txBody>
      </p:sp>
      <p:sp>
        <p:nvSpPr>
          <p:cNvPr id="12" name="TextBox 11">
            <a:extLst>
              <a:ext uri="{FF2B5EF4-FFF2-40B4-BE49-F238E27FC236}">
                <a16:creationId xmlns:a16="http://schemas.microsoft.com/office/drawing/2014/main" id="{601E5ED6-9A71-E88E-DA87-9EFDB6541DBA}"/>
              </a:ext>
            </a:extLst>
          </p:cNvPr>
          <p:cNvSpPr txBox="1"/>
          <p:nvPr/>
        </p:nvSpPr>
        <p:spPr>
          <a:xfrm>
            <a:off x="3162961" y="5364986"/>
            <a:ext cx="181748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Cheryl Boom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err="1">
                <a:ln>
                  <a:noFill/>
                </a:ln>
                <a:solidFill>
                  <a:prstClr val="white">
                    <a:lumMod val="50000"/>
                  </a:prstClr>
                </a:solidFill>
                <a:effectLst/>
                <a:uLnTx/>
                <a:uFillTx/>
                <a:latin typeface="Garamond" panose="02020404030301010803"/>
                <a:ea typeface="+mn-ea"/>
                <a:cs typeface="+mn-cs"/>
              </a:rPr>
              <a:t>Kinkora</a:t>
            </a: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 PE</a:t>
            </a:r>
          </a:p>
        </p:txBody>
      </p:sp>
      <p:sp>
        <p:nvSpPr>
          <p:cNvPr id="13" name="TextBox 12">
            <a:extLst>
              <a:ext uri="{FF2B5EF4-FFF2-40B4-BE49-F238E27FC236}">
                <a16:creationId xmlns:a16="http://schemas.microsoft.com/office/drawing/2014/main" id="{60604C58-01D9-8F8F-8225-C775D1B5091F}"/>
              </a:ext>
            </a:extLst>
          </p:cNvPr>
          <p:cNvSpPr txBox="1"/>
          <p:nvPr/>
        </p:nvSpPr>
        <p:spPr>
          <a:xfrm>
            <a:off x="6959479" y="5398238"/>
            <a:ext cx="202280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Garamond" panose="02020404030301010803"/>
                <a:ea typeface="+mn-ea"/>
                <a:cs typeface="+mn-cs"/>
              </a:rPr>
              <a:t>Felicia Onateh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Montreal, QC</a:t>
            </a:r>
          </a:p>
        </p:txBody>
      </p:sp>
      <p:pic>
        <p:nvPicPr>
          <p:cNvPr id="5" name="Picture 4" descr="A person in purple shirt&#10;&#10;Description automatically generated with low confidence">
            <a:extLst>
              <a:ext uri="{FF2B5EF4-FFF2-40B4-BE49-F238E27FC236}">
                <a16:creationId xmlns:a16="http://schemas.microsoft.com/office/drawing/2014/main" id="{A63ECAB8-DEFE-B0EC-D0BF-5A75C4F484A9}"/>
              </a:ext>
            </a:extLst>
          </p:cNvPr>
          <p:cNvPicPr>
            <a:picLocks noChangeAspect="1"/>
          </p:cNvPicPr>
          <p:nvPr/>
        </p:nvPicPr>
        <p:blipFill rotWithShape="1">
          <a:blip r:embed="rId3">
            <a:extLst>
              <a:ext uri="{28A0092B-C50C-407E-A947-70E740481C1C}">
                <a14:useLocalDpi xmlns:a14="http://schemas.microsoft.com/office/drawing/2010/main" val="0"/>
              </a:ext>
            </a:extLst>
          </a:blip>
          <a:srcRect l="13044" t="10085" r="15918" b="11676"/>
          <a:stretch/>
        </p:blipFill>
        <p:spPr>
          <a:xfrm>
            <a:off x="2945278" y="2467055"/>
            <a:ext cx="2186348" cy="2931183"/>
          </a:xfrm>
          <a:prstGeom prst="rect">
            <a:avLst/>
          </a:prstGeom>
          <a:ln>
            <a:noFill/>
          </a:ln>
          <a:effectLst>
            <a:softEdge rad="112500"/>
          </a:effectLst>
        </p:spPr>
      </p:pic>
      <p:pic>
        <p:nvPicPr>
          <p:cNvPr id="9" name="Picture 8">
            <a:extLst>
              <a:ext uri="{FF2B5EF4-FFF2-40B4-BE49-F238E27FC236}">
                <a16:creationId xmlns:a16="http://schemas.microsoft.com/office/drawing/2014/main" id="{80632EEE-5D6B-9145-3963-C5516944356C}"/>
              </a:ext>
            </a:extLst>
          </p:cNvPr>
          <p:cNvPicPr>
            <a:picLocks noChangeAspect="1"/>
          </p:cNvPicPr>
          <p:nvPr/>
        </p:nvPicPr>
        <p:blipFill rotWithShape="1">
          <a:blip r:embed="rId4"/>
          <a:srcRect l="6485" t="1" r="14049" b="3315"/>
          <a:stretch/>
        </p:blipFill>
        <p:spPr>
          <a:xfrm>
            <a:off x="6845272" y="2467055"/>
            <a:ext cx="2186348" cy="2931185"/>
          </a:xfrm>
          <a:prstGeom prst="rect">
            <a:avLst/>
          </a:prstGeom>
          <a:ln>
            <a:noFill/>
          </a:ln>
          <a:effectLst>
            <a:softEdge rad="112500"/>
          </a:effectLst>
        </p:spPr>
      </p:pic>
    </p:spTree>
    <p:extLst>
      <p:ext uri="{BB962C8B-B14F-4D97-AF65-F5344CB8AC3E}">
        <p14:creationId xmlns:p14="http://schemas.microsoft.com/office/powerpoint/2010/main" val="367972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prstGeom prst="rect">
            <a:avLst/>
          </a:prstGeom>
        </p:spPr>
        <p:txBody>
          <a:bodyPr spcFirstLastPara="1" vert="horz" wrap="square" lIns="121900" tIns="121900" rIns="121900" bIns="121900" rtlCol="0" anchor="b" anchorCtr="0">
            <a:normAutofit/>
          </a:bodyPr>
          <a:lstStyle/>
          <a:p>
            <a:pPr>
              <a:spcBef>
                <a:spcPts val="0"/>
              </a:spcBef>
            </a:pPr>
            <a:r>
              <a:rPr lang="en" dirty="0"/>
              <a:t>Goal 3</a:t>
            </a:r>
            <a:endParaRPr dirty="0"/>
          </a:p>
        </p:txBody>
      </p:sp>
      <p:sp>
        <p:nvSpPr>
          <p:cNvPr id="63" name="Google Shape;63;p13"/>
          <p:cNvSpPr txBox="1">
            <a:spLocks noGrp="1"/>
          </p:cNvSpPr>
          <p:nvPr>
            <p:ph type="subTitle" idx="1"/>
          </p:nvPr>
        </p:nvSpPr>
        <p:spPr>
          <a:xfrm>
            <a:off x="2406732" y="3641764"/>
            <a:ext cx="7378536" cy="1320803"/>
          </a:xfrm>
          <a:prstGeom prst="rect">
            <a:avLst/>
          </a:prstGeom>
        </p:spPr>
        <p:txBody>
          <a:bodyPr spcFirstLastPara="1" vert="horz" wrap="square" lIns="121900" tIns="121900" rIns="121900" bIns="121900" rtlCol="0" anchor="t" anchorCtr="0">
            <a:noAutofit/>
          </a:bodyPr>
          <a:lstStyle/>
          <a:p>
            <a:pPr>
              <a:spcBef>
                <a:spcPts val="0"/>
              </a:spcBef>
              <a:spcAft>
                <a:spcPts val="0"/>
              </a:spcAft>
            </a:pPr>
            <a:r>
              <a:rPr lang="en" sz="2667" dirty="0"/>
              <a:t>Through outreach and service, members of The Catholic Women’s League of Canada foster a culture where all life is valued with dignity and respect.</a:t>
            </a:r>
            <a:endParaRPr sz="2667"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98369-0D55-8457-8E31-1C88B85A3603}"/>
              </a:ext>
            </a:extLst>
          </p:cNvPr>
          <p:cNvPicPr>
            <a:picLocks noChangeAspect="1"/>
          </p:cNvPicPr>
          <p:nvPr/>
        </p:nvPicPr>
        <p:blipFill>
          <a:blip r:embed="rId3"/>
          <a:stretch>
            <a:fillRect/>
          </a:stretch>
        </p:blipFill>
        <p:spPr>
          <a:xfrm>
            <a:off x="2522482" y="693291"/>
            <a:ext cx="6834169" cy="5537568"/>
          </a:xfrm>
          <a:prstGeom prst="rect">
            <a:avLst/>
          </a:prstGeom>
        </p:spPr>
      </p:pic>
    </p:spTree>
    <p:extLst>
      <p:ext uri="{BB962C8B-B14F-4D97-AF65-F5344CB8AC3E}">
        <p14:creationId xmlns:p14="http://schemas.microsoft.com/office/powerpoint/2010/main" val="283898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46D6-B43D-4703-9109-1EA9957FBFC8}"/>
              </a:ext>
            </a:extLst>
          </p:cNvPr>
          <p:cNvSpPr>
            <a:spLocks noGrp="1"/>
          </p:cNvSpPr>
          <p:nvPr>
            <p:ph type="title"/>
          </p:nvPr>
        </p:nvSpPr>
        <p:spPr>
          <a:xfrm>
            <a:off x="1295402" y="982132"/>
            <a:ext cx="9601196" cy="1303867"/>
          </a:xfrm>
        </p:spPr>
        <p:txBody>
          <a:bodyPr>
            <a:normAutofit/>
          </a:bodyPr>
          <a:lstStyle/>
          <a:p>
            <a:r>
              <a:rPr lang="en-CA" dirty="0">
                <a:solidFill>
                  <a:srgbClr val="262626"/>
                </a:solidFill>
              </a:rPr>
              <a:t>Year 4: Mentor Members Working Group</a:t>
            </a:r>
            <a:endParaRPr lang="en-US" dirty="0">
              <a:solidFill>
                <a:srgbClr val="262626"/>
              </a:solidFill>
            </a:endParaRPr>
          </a:p>
        </p:txBody>
      </p:sp>
      <p:pic>
        <p:nvPicPr>
          <p:cNvPr id="7" name="Picture 6" descr="A picture containing text, person, indoor, posing&#10;&#10;Description automatically generated">
            <a:extLst>
              <a:ext uri="{FF2B5EF4-FFF2-40B4-BE49-F238E27FC236}">
                <a16:creationId xmlns:a16="http://schemas.microsoft.com/office/drawing/2014/main" id="{7AC6D575-62D2-490A-B32F-2F7447103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022" y="2661218"/>
            <a:ext cx="1796612" cy="2440175"/>
          </a:xfrm>
          <a:prstGeom prst="rect">
            <a:avLst/>
          </a:prstGeom>
          <a:ln>
            <a:noFill/>
          </a:ln>
          <a:effectLst>
            <a:softEdge rad="112500"/>
          </a:effectLst>
        </p:spPr>
      </p:pic>
      <p:pic>
        <p:nvPicPr>
          <p:cNvPr id="9" name="Picture 8" descr="A person wearing glasses&#10;&#10;Description automatically generated with low confidence">
            <a:extLst>
              <a:ext uri="{FF2B5EF4-FFF2-40B4-BE49-F238E27FC236}">
                <a16:creationId xmlns:a16="http://schemas.microsoft.com/office/drawing/2014/main" id="{41824E8A-4206-40D9-B86C-D8A454398276}"/>
              </a:ext>
            </a:extLst>
          </p:cNvPr>
          <p:cNvPicPr>
            <a:picLocks noChangeAspect="1"/>
          </p:cNvPicPr>
          <p:nvPr/>
        </p:nvPicPr>
        <p:blipFill rotWithShape="1">
          <a:blip r:embed="rId5">
            <a:extLst>
              <a:ext uri="{28A0092B-C50C-407E-A947-70E740481C1C}">
                <a14:useLocalDpi xmlns:a14="http://schemas.microsoft.com/office/drawing/2010/main" val="0"/>
              </a:ext>
            </a:extLst>
          </a:blip>
          <a:srcRect l="13140" r="4559"/>
          <a:stretch/>
        </p:blipFill>
        <p:spPr>
          <a:xfrm>
            <a:off x="5014741" y="2661218"/>
            <a:ext cx="1666415" cy="2293693"/>
          </a:xfrm>
          <a:prstGeom prst="rect">
            <a:avLst/>
          </a:prstGeom>
          <a:ln>
            <a:noFill/>
          </a:ln>
          <a:effectLst>
            <a:softEdge rad="112500"/>
          </a:effectLst>
        </p:spPr>
      </p:pic>
      <p:pic>
        <p:nvPicPr>
          <p:cNvPr id="11" name="Picture 10" descr="A person wearing glasses&#10;&#10;Description automatically generated with low confidence">
            <a:extLst>
              <a:ext uri="{FF2B5EF4-FFF2-40B4-BE49-F238E27FC236}">
                <a16:creationId xmlns:a16="http://schemas.microsoft.com/office/drawing/2014/main" id="{F5BB4A9E-A5D2-4DA5-AC9A-418AB3FD4D19}"/>
              </a:ext>
            </a:extLst>
          </p:cNvPr>
          <p:cNvPicPr>
            <a:picLocks noChangeAspect="1"/>
          </p:cNvPicPr>
          <p:nvPr/>
        </p:nvPicPr>
        <p:blipFill rotWithShape="1">
          <a:blip r:embed="rId6">
            <a:extLst>
              <a:ext uri="{28A0092B-C50C-407E-A947-70E740481C1C}">
                <a14:useLocalDpi xmlns:a14="http://schemas.microsoft.com/office/drawing/2010/main" val="0"/>
              </a:ext>
            </a:extLst>
          </a:blip>
          <a:srcRect l="8490" r="8987"/>
          <a:stretch/>
        </p:blipFill>
        <p:spPr>
          <a:xfrm>
            <a:off x="7754261" y="2661218"/>
            <a:ext cx="1835904" cy="2293693"/>
          </a:xfrm>
          <a:prstGeom prst="rect">
            <a:avLst/>
          </a:prstGeom>
          <a:ln>
            <a:noFill/>
          </a:ln>
          <a:effectLst>
            <a:softEdge rad="112500"/>
          </a:effectLst>
        </p:spPr>
      </p:pic>
      <p:sp>
        <p:nvSpPr>
          <p:cNvPr id="15" name="TextBox 14">
            <a:extLst>
              <a:ext uri="{FF2B5EF4-FFF2-40B4-BE49-F238E27FC236}">
                <a16:creationId xmlns:a16="http://schemas.microsoft.com/office/drawing/2014/main" id="{0904F012-7F3E-45FA-9907-7F56E5467C40}"/>
              </a:ext>
            </a:extLst>
          </p:cNvPr>
          <p:cNvSpPr txBox="1"/>
          <p:nvPr/>
        </p:nvSpPr>
        <p:spPr>
          <a:xfrm>
            <a:off x="1955197" y="5086760"/>
            <a:ext cx="2176260" cy="707886"/>
          </a:xfrm>
          <a:prstGeom prst="rect">
            <a:avLst/>
          </a:prstGeom>
          <a:noFill/>
        </p:spPr>
        <p:txBody>
          <a:bodyPr wrap="square" rtlCol="0">
            <a:spAutoFit/>
          </a:bodyPr>
          <a:lstStyle/>
          <a:p>
            <a:pPr algn="ctr" defTabSz="420613"/>
            <a:r>
              <a:rPr lang="en-CA" sz="2000" dirty="0">
                <a:solidFill>
                  <a:prstClr val="black"/>
                </a:solidFill>
                <a:latin typeface="Garamond" panose="02020404030301010803"/>
              </a:rPr>
              <a:t>Diane Lauziere</a:t>
            </a:r>
          </a:p>
          <a:p>
            <a:pPr algn="ctr" defTabSz="420613"/>
            <a:r>
              <a:rPr lang="en-CA" sz="2000" dirty="0">
                <a:solidFill>
                  <a:prstClr val="white">
                    <a:lumMod val="50000"/>
                  </a:prstClr>
                </a:solidFill>
                <a:latin typeface="Garamond" panose="02020404030301010803"/>
              </a:rPr>
              <a:t>Toronto, ON</a:t>
            </a:r>
            <a:endParaRPr lang="en-US" sz="2000" dirty="0">
              <a:solidFill>
                <a:prstClr val="white">
                  <a:lumMod val="50000"/>
                </a:prstClr>
              </a:solidFill>
              <a:latin typeface="Garamond" panose="02020404030301010803"/>
            </a:endParaRPr>
          </a:p>
        </p:txBody>
      </p:sp>
      <p:sp>
        <p:nvSpPr>
          <p:cNvPr id="16" name="TextBox 15">
            <a:extLst>
              <a:ext uri="{FF2B5EF4-FFF2-40B4-BE49-F238E27FC236}">
                <a16:creationId xmlns:a16="http://schemas.microsoft.com/office/drawing/2014/main" id="{B7BC88CD-D3A4-4493-9424-0B781B42AD00}"/>
              </a:ext>
            </a:extLst>
          </p:cNvPr>
          <p:cNvSpPr txBox="1"/>
          <p:nvPr/>
        </p:nvSpPr>
        <p:spPr>
          <a:xfrm>
            <a:off x="4616607" y="5102163"/>
            <a:ext cx="2462679" cy="707886"/>
          </a:xfrm>
          <a:prstGeom prst="rect">
            <a:avLst/>
          </a:prstGeom>
          <a:noFill/>
        </p:spPr>
        <p:txBody>
          <a:bodyPr wrap="square" rtlCol="0">
            <a:spAutoFit/>
          </a:bodyPr>
          <a:lstStyle/>
          <a:p>
            <a:pPr algn="ctr" defTabSz="420613"/>
            <a:r>
              <a:rPr lang="en-CA" sz="2000" dirty="0">
                <a:solidFill>
                  <a:prstClr val="black"/>
                </a:solidFill>
                <a:latin typeface="Garamond" panose="02020404030301010803"/>
              </a:rPr>
              <a:t>Karen McKeown</a:t>
            </a:r>
          </a:p>
          <a:p>
            <a:pPr algn="ctr" defTabSz="420613"/>
            <a:r>
              <a:rPr lang="en-CA" sz="2000" dirty="0" err="1">
                <a:solidFill>
                  <a:prstClr val="white">
                    <a:lumMod val="50000"/>
                  </a:prstClr>
                </a:solidFill>
                <a:latin typeface="Garamond" panose="02020404030301010803"/>
              </a:rPr>
              <a:t>Etobioke</a:t>
            </a:r>
            <a:r>
              <a:rPr lang="en-CA" sz="2000" dirty="0">
                <a:solidFill>
                  <a:prstClr val="white">
                    <a:lumMod val="50000"/>
                  </a:prstClr>
                </a:solidFill>
                <a:latin typeface="Garamond" panose="02020404030301010803"/>
              </a:rPr>
              <a:t>, ON</a:t>
            </a:r>
            <a:endParaRPr lang="en-US" sz="2000" dirty="0">
              <a:solidFill>
                <a:prstClr val="white">
                  <a:lumMod val="50000"/>
                </a:prstClr>
              </a:solidFill>
              <a:latin typeface="Garamond" panose="02020404030301010803"/>
            </a:endParaRPr>
          </a:p>
        </p:txBody>
      </p:sp>
      <p:sp>
        <p:nvSpPr>
          <p:cNvPr id="17" name="TextBox 16">
            <a:extLst>
              <a:ext uri="{FF2B5EF4-FFF2-40B4-BE49-F238E27FC236}">
                <a16:creationId xmlns:a16="http://schemas.microsoft.com/office/drawing/2014/main" id="{E693D46D-6BD4-4599-91AC-BCD974E59B43}"/>
              </a:ext>
            </a:extLst>
          </p:cNvPr>
          <p:cNvSpPr txBox="1"/>
          <p:nvPr/>
        </p:nvSpPr>
        <p:spPr>
          <a:xfrm>
            <a:off x="7440874" y="5101392"/>
            <a:ext cx="2462679" cy="707886"/>
          </a:xfrm>
          <a:prstGeom prst="rect">
            <a:avLst/>
          </a:prstGeom>
          <a:noFill/>
        </p:spPr>
        <p:txBody>
          <a:bodyPr wrap="square" rtlCol="0">
            <a:spAutoFit/>
          </a:bodyPr>
          <a:lstStyle/>
          <a:p>
            <a:pPr algn="ctr" defTabSz="420613"/>
            <a:r>
              <a:rPr lang="en-CA" sz="2000" dirty="0">
                <a:solidFill>
                  <a:prstClr val="black"/>
                </a:solidFill>
                <a:latin typeface="Garamond" panose="02020404030301010803"/>
              </a:rPr>
              <a:t>Linda VandenBerg</a:t>
            </a:r>
          </a:p>
          <a:p>
            <a:pPr algn="ctr" defTabSz="420613"/>
            <a:r>
              <a:rPr lang="en-CA" sz="2000" dirty="0">
                <a:solidFill>
                  <a:prstClr val="white">
                    <a:lumMod val="50000"/>
                  </a:prstClr>
                </a:solidFill>
                <a:latin typeface="Garamond" panose="02020404030301010803"/>
              </a:rPr>
              <a:t>High Prairie, AB</a:t>
            </a:r>
            <a:endParaRPr lang="en-US" sz="2000" dirty="0">
              <a:solidFill>
                <a:prstClr val="white">
                  <a:lumMod val="50000"/>
                </a:prstClr>
              </a:solidFill>
              <a:latin typeface="Garamond" panose="02020404030301010803"/>
            </a:endParaRPr>
          </a:p>
        </p:txBody>
      </p:sp>
    </p:spTree>
    <p:extLst>
      <p:ext uri="{BB962C8B-B14F-4D97-AF65-F5344CB8AC3E}">
        <p14:creationId xmlns:p14="http://schemas.microsoft.com/office/powerpoint/2010/main" val="3753928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73"/>
        <p:cNvGrpSpPr/>
        <p:nvPr/>
      </p:nvGrpSpPr>
      <p:grpSpPr>
        <a:xfrm>
          <a:off x="0" y="0"/>
          <a:ext cx="0" cy="0"/>
          <a:chOff x="0" y="0"/>
          <a:chExt cx="0" cy="0"/>
        </a:xfrm>
      </p:grpSpPr>
      <p:grpSp>
        <p:nvGrpSpPr>
          <p:cNvPr id="81" name="Group 80">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3" y="0"/>
            <a:ext cx="12231159" cy="6856213"/>
            <a:chOff x="-16934" y="0"/>
            <a:chExt cx="12231160" cy="6856214"/>
          </a:xfrm>
        </p:grpSpPr>
        <p:pic>
          <p:nvPicPr>
            <p:cNvPr id="82" name="Picture 81">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3" name="Rectangle 82">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84" name="Picture 83">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85" name="Picture 84">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87" name="Straight Connector 86">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89" name="Rectangle 88">
            <a:extLst>
              <a:ext uri="{FF2B5EF4-FFF2-40B4-BE49-F238E27FC236}">
                <a16:creationId xmlns:a16="http://schemas.microsoft.com/office/drawing/2014/main" id="{E3D83BB5-436A-43DA-9214-7AC62ACE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grpSp>
        <p:nvGrpSpPr>
          <p:cNvPr id="91" name="Group 90">
            <a:extLst>
              <a:ext uri="{FF2B5EF4-FFF2-40B4-BE49-F238E27FC236}">
                <a16:creationId xmlns:a16="http://schemas.microsoft.com/office/drawing/2014/main" id="{D9479F50-C6F0-4F04-93DC-109BF0778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229961" cy="6856213"/>
            <a:chOff x="-15736" y="0"/>
            <a:chExt cx="12229962" cy="6856214"/>
          </a:xfrm>
        </p:grpSpPr>
        <p:pic>
          <p:nvPicPr>
            <p:cNvPr id="92" name="Picture 91">
              <a:extLst>
                <a:ext uri="{FF2B5EF4-FFF2-40B4-BE49-F238E27FC236}">
                  <a16:creationId xmlns:a16="http://schemas.microsoft.com/office/drawing/2014/main" id="{BB25D3A2-3329-4FF0-9A24-8EE5BCAB7B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3" name="Rectangle 92">
              <a:extLst>
                <a:ext uri="{FF2B5EF4-FFF2-40B4-BE49-F238E27FC236}">
                  <a16:creationId xmlns:a16="http://schemas.microsoft.com/office/drawing/2014/main" id="{53877143-4D78-4631-9262-1B2BE798D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94" name="Picture 93">
              <a:extLst>
                <a:ext uri="{FF2B5EF4-FFF2-40B4-BE49-F238E27FC236}">
                  <a16:creationId xmlns:a16="http://schemas.microsoft.com/office/drawing/2014/main" id="{8E84ED41-D8D6-43FE-9864-B2F1F00240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5" name="Picture 94">
              <a:extLst>
                <a:ext uri="{FF2B5EF4-FFF2-40B4-BE49-F238E27FC236}">
                  <a16:creationId xmlns:a16="http://schemas.microsoft.com/office/drawing/2014/main" id="{D63B5BC6-DF3D-4891-A44C-7071D61AD5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74" name="Google Shape;74;p15"/>
          <p:cNvSpPr txBox="1">
            <a:spLocks noGrp="1"/>
          </p:cNvSpPr>
          <p:nvPr>
            <p:ph type="title"/>
          </p:nvPr>
        </p:nvSpPr>
        <p:spPr>
          <a:xfrm>
            <a:off x="1081624" y="1041400"/>
            <a:ext cx="6528017" cy="2345264"/>
          </a:xfrm>
          <a:prstGeom prst="rect">
            <a:avLst/>
          </a:prstGeom>
        </p:spPr>
        <p:txBody>
          <a:bodyPr spcFirstLastPara="1" vert="horz" lIns="121920" tIns="60960" rIns="121920" bIns="60960" rtlCol="0" anchor="b" anchorCtr="0">
            <a:normAutofit/>
          </a:bodyPr>
          <a:lstStyle/>
          <a:p>
            <a:pPr defTabSz="609585"/>
            <a:r>
              <a:rPr lang="en-US" sz="7200" dirty="0"/>
              <a:t>Create and Circulate Survey</a:t>
            </a:r>
          </a:p>
        </p:txBody>
      </p:sp>
      <p:pic>
        <p:nvPicPr>
          <p:cNvPr id="75" name="Google Shape;75;p15"/>
          <p:cNvPicPr preferRelativeResize="0"/>
          <p:nvPr/>
        </p:nvPicPr>
        <p:blipFill rotWithShape="1">
          <a:blip r:embed="rId8"/>
          <a:srcRect t="13986" r="2" b="29164"/>
          <a:stretch/>
        </p:blipFill>
        <p:spPr>
          <a:xfrm>
            <a:off x="7840071" y="3766217"/>
            <a:ext cx="3208300" cy="2274095"/>
          </a:xfrm>
          <a:prstGeom prst="rect">
            <a:avLst/>
          </a:prstGeom>
          <a:noFill/>
          <a:ln w="57150" cmpd="thickThin">
            <a:solidFill>
              <a:schemeClr val="tx1">
                <a:lumMod val="50000"/>
                <a:lumOff val="50000"/>
              </a:schemeClr>
            </a:solidFill>
            <a:miter lim="800000"/>
          </a:ln>
        </p:spPr>
      </p:pic>
      <p:cxnSp>
        <p:nvCxnSpPr>
          <p:cNvPr id="97" name="Straight Connector 96">
            <a:extLst>
              <a:ext uri="{FF2B5EF4-FFF2-40B4-BE49-F238E27FC236}">
                <a16:creationId xmlns:a16="http://schemas.microsoft.com/office/drawing/2014/main" id="{91A4F7F3-4A2D-4BC2-A7AD-98D81DB09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28112" y="3522131"/>
            <a:ext cx="6035040" cy="0"/>
          </a:xfrm>
          <a:prstGeom prst="line">
            <a:avLst/>
          </a:prstGeom>
        </p:spPr>
        <p:style>
          <a:lnRef idx="2">
            <a:schemeClr val="accent1"/>
          </a:lnRef>
          <a:fillRef idx="0">
            <a:schemeClr val="accent1"/>
          </a:fillRef>
          <a:effectRef idx="1">
            <a:schemeClr val="accent1"/>
          </a:effectRef>
          <a:fontRef idx="minor">
            <a:schemeClr val="tx1"/>
          </a:fontRef>
        </p:style>
      </p:cxnSp>
      <p:pic>
        <p:nvPicPr>
          <p:cNvPr id="76" name="Google Shape;76;p15"/>
          <p:cNvPicPr preferRelativeResize="0"/>
          <p:nvPr/>
        </p:nvPicPr>
        <p:blipFill rotWithShape="1">
          <a:blip r:embed="rId9"/>
          <a:srcRect t="23567" r="-6" b="19654"/>
          <a:stretch/>
        </p:blipFill>
        <p:spPr>
          <a:xfrm>
            <a:off x="7837776" y="876951"/>
            <a:ext cx="3208301" cy="2625363"/>
          </a:xfrm>
          <a:prstGeom prst="rect">
            <a:avLst/>
          </a:prstGeom>
          <a:noFill/>
          <a:ln w="57150" cmpd="thickThin">
            <a:solidFill>
              <a:schemeClr val="tx1">
                <a:lumMod val="50000"/>
                <a:lumOff val="50000"/>
              </a:schemeClr>
            </a:solidFill>
            <a:miter lim="8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0"/>
                                        <p:tgtEl>
                                          <p:spTgt spid="75"/>
                                        </p:tgtEl>
                                      </p:cBhvr>
                                    </p:animEffect>
                                    <p:anim calcmode="lin" valueType="num">
                                      <p:cBhvr>
                                        <p:cTn id="15" dur="1000" fill="hold"/>
                                        <p:tgtEl>
                                          <p:spTgt spid="75"/>
                                        </p:tgtEl>
                                        <p:attrNameLst>
                                          <p:attrName>ppt_x</p:attrName>
                                        </p:attrNameLst>
                                      </p:cBhvr>
                                      <p:tavLst>
                                        <p:tav tm="0">
                                          <p:val>
                                            <p:strVal val="#ppt_x"/>
                                          </p:val>
                                        </p:tav>
                                        <p:tav tm="100000">
                                          <p:val>
                                            <p:strVal val="#ppt_x"/>
                                          </p:val>
                                        </p:tav>
                                      </p:tavLst>
                                    </p:anim>
                                    <p:anim calcmode="lin" valueType="num">
                                      <p:cBhvr>
                                        <p:cTn id="1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507733" y="479897"/>
            <a:ext cx="3197712" cy="1108400"/>
          </a:xfrm>
          <a:prstGeom prst="rect">
            <a:avLst/>
          </a:prstGeom>
        </p:spPr>
        <p:txBody>
          <a:bodyPr spcFirstLastPara="1" vert="horz" wrap="square" lIns="121900" tIns="121900" rIns="121900" bIns="121900" rtlCol="0" anchor="b" anchorCtr="0">
            <a:normAutofit fontScale="90000"/>
          </a:bodyPr>
          <a:lstStyle/>
          <a:p>
            <a:pPr algn="l"/>
            <a:r>
              <a:rPr lang="en" sz="5867" dirty="0"/>
              <a:t>Skills Bank</a:t>
            </a:r>
            <a:endParaRPr sz="5867" dirty="0"/>
          </a:p>
        </p:txBody>
      </p:sp>
      <p:pic>
        <p:nvPicPr>
          <p:cNvPr id="83" name="Google Shape;83;p16"/>
          <p:cNvPicPr preferRelativeResize="0"/>
          <p:nvPr/>
        </p:nvPicPr>
        <p:blipFill>
          <a:blip r:embed="rId3">
            <a:alphaModFix/>
          </a:blip>
          <a:stretch>
            <a:fillRect/>
          </a:stretch>
        </p:blipFill>
        <p:spPr>
          <a:xfrm>
            <a:off x="2014455" y="1588297"/>
            <a:ext cx="7039597" cy="4075903"/>
          </a:xfrm>
          <a:prstGeom prst="rect">
            <a:avLst/>
          </a:prstGeom>
          <a:noFill/>
          <a:ln>
            <a:noFill/>
          </a:ln>
        </p:spPr>
      </p:pic>
      <p:pic>
        <p:nvPicPr>
          <p:cNvPr id="84" name="Google Shape;84;p16"/>
          <p:cNvPicPr preferRelativeResize="0"/>
          <p:nvPr/>
        </p:nvPicPr>
        <p:blipFill>
          <a:blip r:embed="rId4">
            <a:alphaModFix/>
          </a:blip>
          <a:stretch>
            <a:fillRect/>
          </a:stretch>
        </p:blipFill>
        <p:spPr>
          <a:xfrm rot="1399512">
            <a:off x="7171493" y="42123"/>
            <a:ext cx="7304413" cy="5255260"/>
          </a:xfrm>
          <a:prstGeom prst="rect">
            <a:avLst/>
          </a:prstGeom>
          <a:noFill/>
          <a:ln w="9525" cap="flat" cmpd="sng">
            <a:solidFill>
              <a:schemeClr val="dk2"/>
            </a:solidFill>
            <a:prstDash val="solid"/>
            <a:round/>
            <a:headEnd type="none" w="sm" len="sm"/>
            <a:tailEnd type="none" w="sm" len="sm"/>
          </a:ln>
        </p:spPr>
      </p:pic>
      <p:pic>
        <p:nvPicPr>
          <p:cNvPr id="86" name="Google Shape;86;p16"/>
          <p:cNvPicPr preferRelativeResize="0"/>
          <p:nvPr/>
        </p:nvPicPr>
        <p:blipFill>
          <a:blip r:embed="rId5">
            <a:alphaModFix/>
          </a:blip>
          <a:stretch>
            <a:fillRect/>
          </a:stretch>
        </p:blipFill>
        <p:spPr>
          <a:xfrm rot="1399515">
            <a:off x="-760124" y="2111286"/>
            <a:ext cx="6737551" cy="4847439"/>
          </a:xfrm>
          <a:prstGeom prst="rect">
            <a:avLst/>
          </a:prstGeom>
          <a:noFill/>
          <a:ln w="9525" cap="flat" cmpd="sng">
            <a:solidFill>
              <a:schemeClr val="dk2"/>
            </a:solidFill>
            <a:prstDash val="solid"/>
            <a:round/>
            <a:headEnd type="none" w="sm" len="sm"/>
            <a:tailEnd type="none" w="sm" len="sm"/>
          </a:ln>
        </p:spPr>
      </p:pic>
      <p:pic>
        <p:nvPicPr>
          <p:cNvPr id="87" name="Google Shape;87;p16"/>
          <p:cNvPicPr preferRelativeResize="0"/>
          <p:nvPr/>
        </p:nvPicPr>
        <p:blipFill>
          <a:blip r:embed="rId6">
            <a:alphaModFix/>
          </a:blip>
          <a:stretch>
            <a:fillRect/>
          </a:stretch>
        </p:blipFill>
        <p:spPr>
          <a:xfrm rot="-839444">
            <a:off x="2383432" y="2417417"/>
            <a:ext cx="7349352" cy="492196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91"/>
        <p:cNvGrpSpPr/>
        <p:nvPr/>
      </p:nvGrpSpPr>
      <p:grpSpPr>
        <a:xfrm>
          <a:off x="0" y="0"/>
          <a:ext cx="0" cy="0"/>
          <a:chOff x="0" y="0"/>
          <a:chExt cx="0" cy="0"/>
        </a:xfrm>
      </p:grpSpPr>
      <p:grpSp>
        <p:nvGrpSpPr>
          <p:cNvPr id="101" name="Group 100">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5" y="0"/>
            <a:ext cx="12229961" cy="6856213"/>
            <a:chOff x="-15736" y="0"/>
            <a:chExt cx="12229962" cy="6856214"/>
          </a:xfrm>
        </p:grpSpPr>
        <p:pic>
          <p:nvPicPr>
            <p:cNvPr id="102" name="Picture 101">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 name="Rectangle 102">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4" name="Picture 103">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5" name="Picture 104">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7" name="Rectangle 106">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09" name="Picture 108">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11" name="Group 110">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12"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13" name="Picture 112">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14"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15" name="Picture 114">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92" name="Google Shape;92;p17"/>
          <p:cNvPicPr preferRelativeResize="0"/>
          <p:nvPr/>
        </p:nvPicPr>
        <p:blipFill>
          <a:blip r:embed="rId6">
            <a:alphaModFix/>
          </a:blip>
          <a:stretch>
            <a:fillRect/>
          </a:stretch>
        </p:blipFill>
        <p:spPr>
          <a:xfrm>
            <a:off x="1214120" y="762000"/>
            <a:ext cx="9101667" cy="5486400"/>
          </a:xfrm>
          <a:prstGeom prst="rect">
            <a:avLst/>
          </a:prstGeom>
          <a:noFill/>
          <a:ln>
            <a:noFill/>
          </a:ln>
        </p:spPr>
      </p:pic>
      <p:cxnSp>
        <p:nvCxnSpPr>
          <p:cNvPr id="93" name="Google Shape;93;p17"/>
          <p:cNvCxnSpPr/>
          <p:nvPr/>
        </p:nvCxnSpPr>
        <p:spPr>
          <a:xfrm>
            <a:off x="7818421" y="1206478"/>
            <a:ext cx="794208" cy="287449"/>
          </a:xfrm>
          <a:prstGeom prst="straightConnector1">
            <a:avLst/>
          </a:prstGeom>
          <a:noFill/>
          <a:ln w="28575" cap="flat" cmpd="sng">
            <a:solidFill>
              <a:srgbClr val="FF0000"/>
            </a:solidFill>
            <a:prstDash val="solid"/>
            <a:round/>
            <a:headEnd type="none" w="med" len="med"/>
            <a:tailEnd type="triangle" w="med" len="med"/>
          </a:ln>
        </p:spPr>
      </p:cxnSp>
      <p:cxnSp>
        <p:nvCxnSpPr>
          <p:cNvPr id="94" name="Google Shape;94;p17"/>
          <p:cNvCxnSpPr/>
          <p:nvPr/>
        </p:nvCxnSpPr>
        <p:spPr>
          <a:xfrm rot="10800000">
            <a:off x="5965606" y="2801672"/>
            <a:ext cx="494621" cy="310621"/>
          </a:xfrm>
          <a:prstGeom prst="straightConnector1">
            <a:avLst/>
          </a:prstGeom>
          <a:noFill/>
          <a:ln w="28575" cap="flat" cmpd="sng">
            <a:solidFill>
              <a:srgbClr val="38761D"/>
            </a:solidFill>
            <a:prstDash val="solid"/>
            <a:round/>
            <a:headEnd type="none" w="med" len="med"/>
            <a:tailEnd type="triangle" w="med" len="med"/>
          </a:ln>
        </p:spPr>
      </p:cxnSp>
      <p:cxnSp>
        <p:nvCxnSpPr>
          <p:cNvPr id="95" name="Google Shape;95;p17"/>
          <p:cNvCxnSpPr/>
          <p:nvPr/>
        </p:nvCxnSpPr>
        <p:spPr>
          <a:xfrm rot="10800000">
            <a:off x="4173820" y="2646362"/>
            <a:ext cx="494621" cy="310621"/>
          </a:xfrm>
          <a:prstGeom prst="straightConnector1">
            <a:avLst/>
          </a:prstGeom>
          <a:noFill/>
          <a:ln w="28575" cap="flat" cmpd="sng">
            <a:solidFill>
              <a:srgbClr val="38761D"/>
            </a:solidFill>
            <a:prstDash val="solid"/>
            <a:round/>
            <a:headEnd type="none" w="med" len="med"/>
            <a:tailEnd type="triangle" w="med" len="med"/>
          </a:ln>
        </p:spPr>
      </p:cxnSp>
      <p:cxnSp>
        <p:nvCxnSpPr>
          <p:cNvPr id="96" name="Google Shape;96;p17"/>
          <p:cNvCxnSpPr/>
          <p:nvPr/>
        </p:nvCxnSpPr>
        <p:spPr>
          <a:xfrm>
            <a:off x="6775617" y="1844175"/>
            <a:ext cx="548691" cy="372139"/>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3">
            <a:alphaModFix/>
          </a:blip>
          <a:srcRect/>
          <a:stretch/>
        </p:blipFill>
        <p:spPr>
          <a:xfrm>
            <a:off x="2240932" y="1149304"/>
            <a:ext cx="7691224" cy="4615480"/>
          </a:xfrm>
          <a:prstGeom prst="rect">
            <a:avLst/>
          </a:prstGeom>
          <a:noFill/>
          <a:ln>
            <a:noFill/>
          </a:ln>
        </p:spPr>
      </p:pic>
      <p:cxnSp>
        <p:nvCxnSpPr>
          <p:cNvPr id="102" name="Google Shape;102;p18"/>
          <p:cNvCxnSpPr/>
          <p:nvPr/>
        </p:nvCxnSpPr>
        <p:spPr>
          <a:xfrm rot="10800000">
            <a:off x="4890784" y="3231269"/>
            <a:ext cx="636408" cy="219996"/>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06"/>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18" name="Picture 117">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20" name="Group 119">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21"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22" name="Picture 121">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23"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24" name="Picture 123">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07" name="Google Shape;107;p19"/>
          <p:cNvPicPr preferRelativeResize="0"/>
          <p:nvPr/>
        </p:nvPicPr>
        <p:blipFill rotWithShape="1">
          <a:blip r:embed="rId6">
            <a:alphaModFix/>
          </a:blip>
          <a:srcRect/>
          <a:stretch/>
        </p:blipFill>
        <p:spPr>
          <a:xfrm>
            <a:off x="2240937" y="1149304"/>
            <a:ext cx="7691215" cy="4615480"/>
          </a:xfrm>
          <a:prstGeom prst="rect">
            <a:avLst/>
          </a:prstGeom>
          <a:noFill/>
          <a:ln>
            <a:noFill/>
          </a:ln>
        </p:spPr>
      </p:pic>
      <p:sp>
        <p:nvSpPr>
          <p:cNvPr id="108" name="Google Shape;108;p19"/>
          <p:cNvSpPr/>
          <p:nvPr/>
        </p:nvSpPr>
        <p:spPr>
          <a:xfrm>
            <a:off x="2881209" y="2139300"/>
            <a:ext cx="419225" cy="15853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609585"/>
            <a:endParaRPr sz="2400">
              <a:solidFill>
                <a:prstClr val="black"/>
              </a:solidFill>
              <a:latin typeface="Garamond" panose="02020404030301010803"/>
            </a:endParaRPr>
          </a:p>
        </p:txBody>
      </p:sp>
      <p:cxnSp>
        <p:nvCxnSpPr>
          <p:cNvPr id="109" name="Google Shape;109;p19"/>
          <p:cNvCxnSpPr/>
          <p:nvPr/>
        </p:nvCxnSpPr>
        <p:spPr>
          <a:xfrm>
            <a:off x="7616160" y="1345563"/>
            <a:ext cx="823856" cy="298179"/>
          </a:xfrm>
          <a:prstGeom prst="straightConnector1">
            <a:avLst/>
          </a:prstGeom>
          <a:noFill/>
          <a:ln w="28575" cap="flat" cmpd="sng">
            <a:solidFill>
              <a:srgbClr val="FF0000"/>
            </a:solidFill>
            <a:prstDash val="solid"/>
            <a:round/>
            <a:headEnd type="none" w="med" len="med"/>
            <a:tailEnd type="triangle" w="med" len="med"/>
          </a:ln>
        </p:spPr>
      </p:cxnSp>
      <p:cxnSp>
        <p:nvCxnSpPr>
          <p:cNvPr id="110" name="Google Shape;110;p19"/>
          <p:cNvCxnSpPr/>
          <p:nvPr/>
        </p:nvCxnSpPr>
        <p:spPr>
          <a:xfrm rot="10800000">
            <a:off x="4958040" y="1817083"/>
            <a:ext cx="513085" cy="322216"/>
          </a:xfrm>
          <a:prstGeom prst="straightConnector1">
            <a:avLst/>
          </a:prstGeom>
          <a:noFill/>
          <a:ln w="28575" cap="flat" cmpd="sng">
            <a:solidFill>
              <a:srgbClr val="38761D"/>
            </a:solidFill>
            <a:prstDash val="solid"/>
            <a:round/>
            <a:headEnd type="none" w="med" len="med"/>
            <a:tailEnd type="triangle" w="med" len="med"/>
          </a:ln>
        </p:spPr>
      </p:cxnSp>
      <p:cxnSp>
        <p:nvCxnSpPr>
          <p:cNvPr id="111" name="Google Shape;111;p19"/>
          <p:cNvCxnSpPr/>
          <p:nvPr/>
        </p:nvCxnSpPr>
        <p:spPr>
          <a:xfrm rot="10800000">
            <a:off x="6254275" y="3457044"/>
            <a:ext cx="513085" cy="322216"/>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15"/>
        <p:cNvGrpSpPr/>
        <p:nvPr/>
      </p:nvGrpSpPr>
      <p:grpSpPr>
        <a:xfrm>
          <a:off x="0" y="0"/>
          <a:ext cx="0" cy="0"/>
          <a:chOff x="0" y="0"/>
          <a:chExt cx="0" cy="0"/>
        </a:xfrm>
      </p:grpSpPr>
      <p:sp useBgFill="1">
        <p:nvSpPr>
          <p:cNvPr id="122" name="Rectangle 121">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24" name="Picture 123">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26" name="Group 125">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27"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28" name="Picture 127">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29"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30" name="Picture 129">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16" name="Google Shape;116;p20"/>
          <p:cNvPicPr preferRelativeResize="0"/>
          <p:nvPr/>
        </p:nvPicPr>
        <p:blipFill>
          <a:blip r:embed="rId6">
            <a:alphaModFix/>
          </a:blip>
          <a:stretch>
            <a:fillRect/>
          </a:stretch>
        </p:blipFill>
        <p:spPr>
          <a:xfrm>
            <a:off x="2240937" y="1149304"/>
            <a:ext cx="7691215" cy="4615480"/>
          </a:xfrm>
          <a:prstGeom prst="rect">
            <a:avLst/>
          </a:prstGeom>
          <a:noFill/>
          <a:ln>
            <a:noFill/>
          </a:ln>
        </p:spPr>
      </p:pic>
      <p:cxnSp>
        <p:nvCxnSpPr>
          <p:cNvPr id="117" name="Google Shape;117;p20"/>
          <p:cNvCxnSpPr/>
          <p:nvPr/>
        </p:nvCxnSpPr>
        <p:spPr>
          <a:xfrm flipH="1">
            <a:off x="5377457" y="1695107"/>
            <a:ext cx="381737" cy="647867"/>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21"/>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30" name="Picture 129">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32" name="Group 131">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33"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34" name="Picture 133">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35"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36" name="Picture 135">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22" name="Google Shape;122;p21"/>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23" name="Google Shape;123;p21"/>
          <p:cNvCxnSpPr/>
          <p:nvPr/>
        </p:nvCxnSpPr>
        <p:spPr>
          <a:xfrm flipH="1">
            <a:off x="4527668" y="4357828"/>
            <a:ext cx="381737" cy="647867"/>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27"/>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36" name="Picture 135">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38" name="Group 137">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39"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40" name="Picture 139">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1"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42" name="Picture 141">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28" name="Google Shape;128;p22"/>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29" name="Google Shape;129;p22"/>
          <p:cNvCxnSpPr/>
          <p:nvPr/>
        </p:nvCxnSpPr>
        <p:spPr>
          <a:xfrm rot="10800000">
            <a:off x="4709045" y="2830115"/>
            <a:ext cx="653591" cy="428668"/>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42" name="Picture 141">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44" name="Group 143">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46" name="Picture 145">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7"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48" name="Picture 147">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34" name="Google Shape;134;p23"/>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35" name="Google Shape;135;p23"/>
          <p:cNvCxnSpPr/>
          <p:nvPr/>
        </p:nvCxnSpPr>
        <p:spPr>
          <a:xfrm rot="10800000">
            <a:off x="4754354" y="3736575"/>
            <a:ext cx="653591" cy="428668"/>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C67B-3B1E-B7F0-CD00-65A7A877E17B}"/>
              </a:ext>
            </a:extLst>
          </p:cNvPr>
          <p:cNvSpPr>
            <a:spLocks noGrp="1"/>
          </p:cNvSpPr>
          <p:nvPr>
            <p:ph type="title"/>
          </p:nvPr>
        </p:nvSpPr>
        <p:spPr/>
        <p:txBody>
          <a:bodyPr/>
          <a:lstStyle/>
          <a:p>
            <a:r>
              <a:rPr lang="en-CA" dirty="0"/>
              <a:t>The Plan Outline:</a:t>
            </a:r>
            <a:endParaRPr lang="en-US" dirty="0"/>
          </a:p>
        </p:txBody>
      </p:sp>
      <p:sp>
        <p:nvSpPr>
          <p:cNvPr id="3" name="TextBox 2">
            <a:extLst>
              <a:ext uri="{FF2B5EF4-FFF2-40B4-BE49-F238E27FC236}">
                <a16:creationId xmlns:a16="http://schemas.microsoft.com/office/drawing/2014/main" id="{7EB0007E-6772-4529-E191-6D8D7A4AE2E6}"/>
              </a:ext>
            </a:extLst>
          </p:cNvPr>
          <p:cNvSpPr txBox="1"/>
          <p:nvPr/>
        </p:nvSpPr>
        <p:spPr>
          <a:xfrm>
            <a:off x="1522687" y="2632840"/>
            <a:ext cx="9146625"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strategic </a:t>
            </a:r>
            <a:r>
              <a:rPr lang="en-CA" sz="2800" noProof="0" dirty="0">
                <a:solidFill>
                  <a:prstClr val="black"/>
                </a:solidFill>
                <a:latin typeface="Garamond" panose="02020404030301010803"/>
              </a:rPr>
              <a:t>p</a:t>
            </a: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lan for working group initiated each year</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working groups were formed</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work began</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resources were created</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examination and approval by the implementation committee</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editing and design </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q"/>
              <a:tabLst/>
              <a:defRPr/>
            </a:pP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lang="en-CA" sz="2800" dirty="0">
                <a:solidFill>
                  <a:prstClr val="black"/>
                </a:solidFill>
                <a:latin typeface="Garamond" panose="02020404030301010803"/>
              </a:rPr>
              <a:t>r</a:t>
            </a:r>
            <a:r>
              <a:rPr kumimoji="0" lang="en-CA" sz="2800" b="0" i="0" u="none" strike="noStrike" kern="1200" cap="none" spc="0" normalizeH="0" baseline="0" noProof="0" dirty="0" err="1">
                <a:ln>
                  <a:noFill/>
                </a:ln>
                <a:solidFill>
                  <a:prstClr val="black"/>
                </a:solidFill>
                <a:effectLst/>
                <a:uLnTx/>
                <a:uFillTx/>
                <a:latin typeface="Garamond" panose="02020404030301010803"/>
                <a:ea typeface="+mn-ea"/>
                <a:cs typeface="+mn-cs"/>
              </a:rPr>
              <a:t>esources</a:t>
            </a:r>
            <a:r>
              <a:rPr kumimoji="0" lang="en-CA" sz="2800" b="0" i="0" u="none" strike="noStrike" kern="1200" cap="none" spc="0" normalizeH="0" baseline="0" noProof="0" dirty="0">
                <a:ln>
                  <a:noFill/>
                </a:ln>
                <a:solidFill>
                  <a:prstClr val="black"/>
                </a:solidFill>
                <a:effectLst/>
                <a:uLnTx/>
                <a:uFillTx/>
                <a:latin typeface="Garamond" panose="02020404030301010803"/>
                <a:ea typeface="+mn-ea"/>
                <a:cs typeface="+mn-cs"/>
              </a:rPr>
              <a:t> released</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936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39"/>
        <p:cNvGrpSpPr/>
        <p:nvPr/>
      </p:nvGrpSpPr>
      <p:grpSpPr>
        <a:xfrm>
          <a:off x="0" y="0"/>
          <a:ext cx="0" cy="0"/>
          <a:chOff x="0" y="0"/>
          <a:chExt cx="0" cy="0"/>
        </a:xfrm>
      </p:grpSpPr>
      <p:sp useBgFill="1">
        <p:nvSpPr>
          <p:cNvPr id="148" name="Rectangle 147">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50" name="Picture 149">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52" name="Group 151">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54" name="Picture 153">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6"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56" name="Picture 155">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40" name="Google Shape;140;p24"/>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41" name="Google Shape;141;p24"/>
          <p:cNvCxnSpPr/>
          <p:nvPr/>
        </p:nvCxnSpPr>
        <p:spPr>
          <a:xfrm>
            <a:off x="7639492" y="1345563"/>
            <a:ext cx="823856" cy="298179"/>
          </a:xfrm>
          <a:prstGeom prst="straightConnector1">
            <a:avLst/>
          </a:prstGeom>
          <a:noFill/>
          <a:ln w="28575" cap="flat" cmpd="sng">
            <a:solidFill>
              <a:srgbClr val="FF0000"/>
            </a:solidFill>
            <a:prstDash val="solid"/>
            <a:round/>
            <a:headEnd type="none" w="med" len="med"/>
            <a:tailEnd type="triangle" w="med" len="med"/>
          </a:ln>
        </p:spPr>
      </p:cxnSp>
      <p:cxnSp>
        <p:nvCxnSpPr>
          <p:cNvPr id="142" name="Google Shape;142;p24"/>
          <p:cNvCxnSpPr/>
          <p:nvPr/>
        </p:nvCxnSpPr>
        <p:spPr>
          <a:xfrm rot="10800000">
            <a:off x="4696097" y="3242710"/>
            <a:ext cx="653591" cy="428668"/>
          </a:xfrm>
          <a:prstGeom prst="straightConnector1">
            <a:avLst/>
          </a:prstGeom>
          <a:noFill/>
          <a:ln w="28575" cap="flat" cmpd="sng">
            <a:solidFill>
              <a:srgbClr val="38761D"/>
            </a:solidFill>
            <a:prstDash val="solid"/>
            <a:round/>
            <a:headEnd type="none" w="med" len="med"/>
            <a:tailEnd type="triangle" w="med" len="med"/>
          </a:ln>
        </p:spPr>
      </p:cxnSp>
      <p:cxnSp>
        <p:nvCxnSpPr>
          <p:cNvPr id="143" name="Google Shape;143;p24"/>
          <p:cNvCxnSpPr/>
          <p:nvPr/>
        </p:nvCxnSpPr>
        <p:spPr>
          <a:xfrm rot="10800000">
            <a:off x="4573405" y="4522895"/>
            <a:ext cx="653591" cy="428668"/>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33"/>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2" name="Google Shape;148;p25" descr="A screenshot of a computer&#10;&#10;Description automatically generated">
            <a:extLst>
              <a:ext uri="{FF2B5EF4-FFF2-40B4-BE49-F238E27FC236}">
                <a16:creationId xmlns:a16="http://schemas.microsoft.com/office/drawing/2014/main" id="{0C1B4DF4-3C7F-71DA-D6C3-B5115E8A3B1B}"/>
              </a:ext>
            </a:extLst>
          </p:cNvPr>
          <p:cNvPicPr preferRelativeResize="0"/>
          <p:nvPr/>
        </p:nvPicPr>
        <p:blipFill rotWithShape="1">
          <a:blip r:embed="rId4"/>
          <a:srcRect r="-2" b="12663"/>
          <a:stretch/>
        </p:blipFill>
        <p:spPr>
          <a:xfrm>
            <a:off x="486137" y="488136"/>
            <a:ext cx="11227443" cy="5883296"/>
          </a:xfrm>
          <a:prstGeom prst="rect">
            <a:avLst/>
          </a:prstGeom>
          <a:noFill/>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cxnSp>
        <p:nvCxnSpPr>
          <p:cNvPr id="3" name="Google Shape;149;p25">
            <a:extLst>
              <a:ext uri="{FF2B5EF4-FFF2-40B4-BE49-F238E27FC236}">
                <a16:creationId xmlns:a16="http://schemas.microsoft.com/office/drawing/2014/main" id="{5A662BCF-5753-D88C-F6A9-3562114AB50C}"/>
              </a:ext>
            </a:extLst>
          </p:cNvPr>
          <p:cNvCxnSpPr>
            <a:cxnSpLocks/>
          </p:cNvCxnSpPr>
          <p:nvPr/>
        </p:nvCxnSpPr>
        <p:spPr>
          <a:xfrm flipH="1" flipV="1">
            <a:off x="3866935" y="2821093"/>
            <a:ext cx="772359" cy="789007"/>
          </a:xfrm>
          <a:prstGeom prst="straightConnector1">
            <a:avLst/>
          </a:prstGeom>
          <a:noFill/>
          <a:ln w="28575" cap="flat" cmpd="sng">
            <a:solidFill>
              <a:srgbClr val="38761D"/>
            </a:solidFill>
            <a:prstDash val="solid"/>
            <a:round/>
            <a:headEnd type="none" w="med" len="med"/>
            <a:tailEnd type="triangle" w="med" len="med"/>
          </a:ln>
        </p:spPr>
      </p:cxnSp>
    </p:spTree>
    <p:extLst>
      <p:ext uri="{BB962C8B-B14F-4D97-AF65-F5344CB8AC3E}">
        <p14:creationId xmlns:p14="http://schemas.microsoft.com/office/powerpoint/2010/main" val="3649273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53"/>
        <p:cNvGrpSpPr/>
        <p:nvPr/>
      </p:nvGrpSpPr>
      <p:grpSpPr>
        <a:xfrm>
          <a:off x="0" y="0"/>
          <a:ext cx="0" cy="0"/>
          <a:chOff x="0" y="0"/>
          <a:chExt cx="0" cy="0"/>
        </a:xfrm>
      </p:grpSpPr>
      <p:sp useBgFill="1">
        <p:nvSpPr>
          <p:cNvPr id="163" name="Rectangle 162">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65" name="Picture 164">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67" name="Group 166">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68"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69" name="Picture 168">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0"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71" name="Picture 170">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54" name="Google Shape;154;p26"/>
          <p:cNvPicPr preferRelativeResize="0"/>
          <p:nvPr/>
        </p:nvPicPr>
        <p:blipFill>
          <a:blip r:embed="rId6">
            <a:alphaModFix/>
          </a:blip>
          <a:stretch>
            <a:fillRect/>
          </a:stretch>
        </p:blipFill>
        <p:spPr>
          <a:xfrm>
            <a:off x="2247189" y="1149304"/>
            <a:ext cx="7678711" cy="4615480"/>
          </a:xfrm>
          <a:prstGeom prst="rect">
            <a:avLst/>
          </a:prstGeom>
          <a:noFill/>
          <a:ln>
            <a:noFill/>
          </a:ln>
        </p:spPr>
      </p:pic>
      <p:cxnSp>
        <p:nvCxnSpPr>
          <p:cNvPr id="155" name="Google Shape;155;p26"/>
          <p:cNvCxnSpPr/>
          <p:nvPr/>
        </p:nvCxnSpPr>
        <p:spPr>
          <a:xfrm>
            <a:off x="7703726" y="1581048"/>
            <a:ext cx="829965" cy="85019"/>
          </a:xfrm>
          <a:prstGeom prst="straightConnector1">
            <a:avLst/>
          </a:prstGeom>
          <a:noFill/>
          <a:ln w="28575" cap="flat" cmpd="sng">
            <a:solidFill>
              <a:srgbClr val="FF0000"/>
            </a:solidFill>
            <a:prstDash val="solid"/>
            <a:round/>
            <a:headEnd type="none" w="med" len="med"/>
            <a:tailEnd type="triangle" w="med" len="med"/>
          </a:ln>
        </p:spPr>
      </p:cxnSp>
      <p:cxnSp>
        <p:nvCxnSpPr>
          <p:cNvPr id="156" name="Google Shape;156;p26"/>
          <p:cNvCxnSpPr/>
          <p:nvPr/>
        </p:nvCxnSpPr>
        <p:spPr>
          <a:xfrm flipH="1">
            <a:off x="5702404" y="2158746"/>
            <a:ext cx="768275" cy="313893"/>
          </a:xfrm>
          <a:prstGeom prst="straightConnector1">
            <a:avLst/>
          </a:prstGeom>
          <a:noFill/>
          <a:ln w="28575" cap="flat" cmpd="sng">
            <a:solidFill>
              <a:srgbClr val="38761D"/>
            </a:solidFill>
            <a:prstDash val="solid"/>
            <a:round/>
            <a:headEnd type="none" w="med" len="med"/>
            <a:tailEnd type="triangle" w="med" len="med"/>
          </a:ln>
        </p:spPr>
      </p:cxnSp>
      <p:cxnSp>
        <p:nvCxnSpPr>
          <p:cNvPr id="157" name="Google Shape;157;p26"/>
          <p:cNvCxnSpPr/>
          <p:nvPr/>
        </p:nvCxnSpPr>
        <p:spPr>
          <a:xfrm flipH="1">
            <a:off x="5639073" y="3737544"/>
            <a:ext cx="768275" cy="313893"/>
          </a:xfrm>
          <a:prstGeom prst="straightConnector1">
            <a:avLst/>
          </a:prstGeom>
          <a:noFill/>
          <a:ln w="28575" cap="flat" cmpd="sng">
            <a:solidFill>
              <a:srgbClr val="38761D"/>
            </a:solidFill>
            <a:prstDash val="solid"/>
            <a:round/>
            <a:headEnd type="none" w="med" len="med"/>
            <a:tailEnd type="triangle" w="med" len="med"/>
          </a:ln>
        </p:spPr>
      </p:cxnSp>
      <p:cxnSp>
        <p:nvCxnSpPr>
          <p:cNvPr id="158" name="Google Shape;158;p26"/>
          <p:cNvCxnSpPr/>
          <p:nvPr/>
        </p:nvCxnSpPr>
        <p:spPr>
          <a:xfrm flipH="1">
            <a:off x="5702416" y="2996854"/>
            <a:ext cx="768275" cy="313893"/>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anim calcmode="lin" valueType="num">
                                      <p:cBhvr>
                                        <p:cTn id="8" dur="1000" fill="hold"/>
                                        <p:tgtEl>
                                          <p:spTgt spid="156"/>
                                        </p:tgtEl>
                                        <p:attrNameLst>
                                          <p:attrName>ppt_x</p:attrName>
                                        </p:attrNameLst>
                                      </p:cBhvr>
                                      <p:tavLst>
                                        <p:tav tm="0">
                                          <p:val>
                                            <p:strVal val="#ppt_x"/>
                                          </p:val>
                                        </p:tav>
                                        <p:tav tm="100000">
                                          <p:val>
                                            <p:strVal val="#ppt_x"/>
                                          </p:val>
                                        </p:tav>
                                      </p:tavLst>
                                    </p:anim>
                                    <p:anim calcmode="lin" valueType="num">
                                      <p:cBhvr>
                                        <p:cTn id="9"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fade">
                                      <p:cBhvr>
                                        <p:cTn id="14" dur="1000"/>
                                        <p:tgtEl>
                                          <p:spTgt spid="158"/>
                                        </p:tgtEl>
                                      </p:cBhvr>
                                    </p:animEffect>
                                    <p:anim calcmode="lin" valueType="num">
                                      <p:cBhvr>
                                        <p:cTn id="15" dur="1000" fill="hold"/>
                                        <p:tgtEl>
                                          <p:spTgt spid="158"/>
                                        </p:tgtEl>
                                        <p:attrNameLst>
                                          <p:attrName>ppt_x</p:attrName>
                                        </p:attrNameLst>
                                      </p:cBhvr>
                                      <p:tavLst>
                                        <p:tav tm="0">
                                          <p:val>
                                            <p:strVal val="#ppt_x"/>
                                          </p:val>
                                        </p:tav>
                                        <p:tav tm="100000">
                                          <p:val>
                                            <p:strVal val="#ppt_x"/>
                                          </p:val>
                                        </p:tav>
                                      </p:tavLst>
                                    </p:anim>
                                    <p:anim calcmode="lin" valueType="num">
                                      <p:cBhvr>
                                        <p:cTn id="16"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1000"/>
                                        <p:tgtEl>
                                          <p:spTgt spid="157"/>
                                        </p:tgtEl>
                                      </p:cBhvr>
                                    </p:animEffect>
                                    <p:anim calcmode="lin" valueType="num">
                                      <p:cBhvr>
                                        <p:cTn id="22" dur="1000" fill="hold"/>
                                        <p:tgtEl>
                                          <p:spTgt spid="157"/>
                                        </p:tgtEl>
                                        <p:attrNameLst>
                                          <p:attrName>ppt_x</p:attrName>
                                        </p:attrNameLst>
                                      </p:cBhvr>
                                      <p:tavLst>
                                        <p:tav tm="0">
                                          <p:val>
                                            <p:strVal val="#ppt_x"/>
                                          </p:val>
                                        </p:tav>
                                        <p:tav tm="100000">
                                          <p:val>
                                            <p:strVal val="#ppt_x"/>
                                          </p:val>
                                        </p:tav>
                                      </p:tavLst>
                                    </p:anim>
                                    <p:anim calcmode="lin" valueType="num">
                                      <p:cBhvr>
                                        <p:cTn id="2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62"/>
        <p:cNvGrpSpPr/>
        <p:nvPr/>
      </p:nvGrpSpPr>
      <p:grpSpPr>
        <a:xfrm>
          <a:off x="0" y="0"/>
          <a:ext cx="0" cy="0"/>
          <a:chOff x="0" y="0"/>
          <a:chExt cx="0" cy="0"/>
        </a:xfrm>
      </p:grpSpPr>
      <p:sp useBgFill="1">
        <p:nvSpPr>
          <p:cNvPr id="171" name="Rectangle 170">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73" name="Picture 172">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75" name="Group 174">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76"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77" name="Picture 176">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8"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79" name="Picture 178">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63" name="Google Shape;163;p27"/>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64" name="Google Shape;164;p27"/>
          <p:cNvCxnSpPr/>
          <p:nvPr/>
        </p:nvCxnSpPr>
        <p:spPr>
          <a:xfrm flipH="1">
            <a:off x="5662459" y="1976451"/>
            <a:ext cx="848179" cy="346540"/>
          </a:xfrm>
          <a:prstGeom prst="straightConnector1">
            <a:avLst/>
          </a:prstGeom>
          <a:noFill/>
          <a:ln w="28575" cap="flat" cmpd="sng">
            <a:solidFill>
              <a:srgbClr val="38761D"/>
            </a:solidFill>
            <a:prstDash val="solid"/>
            <a:round/>
            <a:headEnd type="none" w="med" len="med"/>
            <a:tailEnd type="triangle" w="med" len="med"/>
          </a:ln>
        </p:spPr>
      </p:cxnSp>
      <p:cxnSp>
        <p:nvCxnSpPr>
          <p:cNvPr id="165" name="Google Shape;165;p27"/>
          <p:cNvCxnSpPr/>
          <p:nvPr/>
        </p:nvCxnSpPr>
        <p:spPr>
          <a:xfrm flipH="1">
            <a:off x="5674095" y="2954265"/>
            <a:ext cx="848179" cy="346540"/>
          </a:xfrm>
          <a:prstGeom prst="straightConnector1">
            <a:avLst/>
          </a:prstGeom>
          <a:noFill/>
          <a:ln w="28575" cap="flat" cmpd="sng">
            <a:solidFill>
              <a:srgbClr val="38761D"/>
            </a:solidFill>
            <a:prstDash val="solid"/>
            <a:round/>
            <a:headEnd type="none" w="med" len="med"/>
            <a:tailEnd type="triangle" w="med" len="med"/>
          </a:ln>
        </p:spPr>
      </p:cxnSp>
      <p:cxnSp>
        <p:nvCxnSpPr>
          <p:cNvPr id="166" name="Google Shape;166;p27"/>
          <p:cNvCxnSpPr/>
          <p:nvPr/>
        </p:nvCxnSpPr>
        <p:spPr>
          <a:xfrm flipH="1">
            <a:off x="5613287" y="3842169"/>
            <a:ext cx="848179" cy="346540"/>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70"/>
        <p:cNvGrpSpPr/>
        <p:nvPr/>
      </p:nvGrpSpPr>
      <p:grpSpPr>
        <a:xfrm>
          <a:off x="0" y="0"/>
          <a:ext cx="0" cy="0"/>
          <a:chOff x="0" y="0"/>
          <a:chExt cx="0" cy="0"/>
        </a:xfrm>
      </p:grpSpPr>
      <p:sp useBgFill="1">
        <p:nvSpPr>
          <p:cNvPr id="178" name="Rectangle 177">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80" name="Picture 179">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82" name="Group 181">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83"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84" name="Picture 183">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85"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86" name="Picture 185">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71" name="Google Shape;171;p28"/>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72" name="Google Shape;172;p28"/>
          <p:cNvCxnSpPr/>
          <p:nvPr/>
        </p:nvCxnSpPr>
        <p:spPr>
          <a:xfrm>
            <a:off x="7551046" y="1589873"/>
            <a:ext cx="916285" cy="93860"/>
          </a:xfrm>
          <a:prstGeom prst="straightConnector1">
            <a:avLst/>
          </a:prstGeom>
          <a:noFill/>
          <a:ln w="28575" cap="flat" cmpd="sng">
            <a:solidFill>
              <a:srgbClr val="FF0000"/>
            </a:solidFill>
            <a:prstDash val="solid"/>
            <a:round/>
            <a:headEnd type="none" w="med" len="med"/>
            <a:tailEnd type="triangle" w="med" len="med"/>
          </a:ln>
        </p:spPr>
      </p:cxnSp>
      <p:cxnSp>
        <p:nvCxnSpPr>
          <p:cNvPr id="173" name="Google Shape;173;p28"/>
          <p:cNvCxnSpPr/>
          <p:nvPr/>
        </p:nvCxnSpPr>
        <p:spPr>
          <a:xfrm rot="10800000">
            <a:off x="5182688" y="3973348"/>
            <a:ext cx="791805" cy="429813"/>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anim calcmode="lin" valueType="num">
                                      <p:cBhvr>
                                        <p:cTn id="8" dur="1000" fill="hold"/>
                                        <p:tgtEl>
                                          <p:spTgt spid="172"/>
                                        </p:tgtEl>
                                        <p:attrNameLst>
                                          <p:attrName>ppt_x</p:attrName>
                                        </p:attrNameLst>
                                      </p:cBhvr>
                                      <p:tavLst>
                                        <p:tav tm="0">
                                          <p:val>
                                            <p:strVal val="#ppt_x"/>
                                          </p:val>
                                        </p:tav>
                                        <p:tav tm="100000">
                                          <p:val>
                                            <p:strVal val="#ppt_x"/>
                                          </p:val>
                                        </p:tav>
                                      </p:tavLst>
                                    </p:anim>
                                    <p:anim calcmode="lin" valueType="num">
                                      <p:cBhvr>
                                        <p:cTn id="9"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3"/>
                                        </p:tgtEl>
                                        <p:attrNameLst>
                                          <p:attrName>style.visibility</p:attrName>
                                        </p:attrNameLst>
                                      </p:cBhvr>
                                      <p:to>
                                        <p:strVal val="visible"/>
                                      </p:to>
                                    </p:set>
                                    <p:animEffect transition="in" filter="fade">
                                      <p:cBhvr>
                                        <p:cTn id="14" dur="1000"/>
                                        <p:tgtEl>
                                          <p:spTgt spid="173"/>
                                        </p:tgtEl>
                                      </p:cBhvr>
                                    </p:animEffect>
                                    <p:anim calcmode="lin" valueType="num">
                                      <p:cBhvr>
                                        <p:cTn id="15" dur="1000" fill="hold"/>
                                        <p:tgtEl>
                                          <p:spTgt spid="173"/>
                                        </p:tgtEl>
                                        <p:attrNameLst>
                                          <p:attrName>ppt_x</p:attrName>
                                        </p:attrNameLst>
                                      </p:cBhvr>
                                      <p:tavLst>
                                        <p:tav tm="0">
                                          <p:val>
                                            <p:strVal val="#ppt_x"/>
                                          </p:val>
                                        </p:tav>
                                        <p:tav tm="100000">
                                          <p:val>
                                            <p:strVal val="#ppt_x"/>
                                          </p:val>
                                        </p:tav>
                                      </p:tavLst>
                                    </p:anim>
                                    <p:anim calcmode="lin" valueType="num">
                                      <p:cBhvr>
                                        <p:cTn id="16"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177"/>
        <p:cNvGrpSpPr/>
        <p:nvPr/>
      </p:nvGrpSpPr>
      <p:grpSpPr>
        <a:xfrm>
          <a:off x="0" y="0"/>
          <a:ext cx="0" cy="0"/>
          <a:chOff x="0" y="0"/>
          <a:chExt cx="0" cy="0"/>
        </a:xfrm>
      </p:grpSpPr>
      <p:sp useBgFill="1">
        <p:nvSpPr>
          <p:cNvPr id="186" name="Rectangle 185">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188" name="Picture 187">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4" cy="6856215"/>
          </a:xfrm>
          <a:prstGeom prst="rect">
            <a:avLst/>
          </a:prstGeom>
        </p:spPr>
      </p:pic>
      <p:grpSp>
        <p:nvGrpSpPr>
          <p:cNvPr id="190" name="Group 189">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67" cy="658368"/>
            <a:chOff x="-18288" y="3128956"/>
            <a:chExt cx="12234672" cy="658368"/>
          </a:xfrm>
        </p:grpSpPr>
        <p:sp useBgFill="1">
          <p:nvSpPr>
            <p:cNvPr id="191"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92" name="Picture 191">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93"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aramond" panose="02020404030301010803"/>
              </a:endParaRPr>
            </a:p>
          </p:txBody>
        </p:sp>
        <p:pic>
          <p:nvPicPr>
            <p:cNvPr id="194" name="Picture 193">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178" name="Google Shape;178;p29"/>
          <p:cNvPicPr preferRelativeResize="0"/>
          <p:nvPr/>
        </p:nvPicPr>
        <p:blipFill>
          <a:blip r:embed="rId6">
            <a:alphaModFix/>
          </a:blip>
          <a:stretch>
            <a:fillRect/>
          </a:stretch>
        </p:blipFill>
        <p:spPr>
          <a:xfrm>
            <a:off x="2247185" y="1149304"/>
            <a:ext cx="7678719" cy="4615480"/>
          </a:xfrm>
          <a:prstGeom prst="rect">
            <a:avLst/>
          </a:prstGeom>
          <a:noFill/>
          <a:ln>
            <a:noFill/>
          </a:ln>
        </p:spPr>
      </p:pic>
      <p:cxnSp>
        <p:nvCxnSpPr>
          <p:cNvPr id="179" name="Google Shape;179;p29"/>
          <p:cNvCxnSpPr/>
          <p:nvPr/>
        </p:nvCxnSpPr>
        <p:spPr>
          <a:xfrm>
            <a:off x="7551046" y="1589873"/>
            <a:ext cx="916285" cy="93860"/>
          </a:xfrm>
          <a:prstGeom prst="straightConnector1">
            <a:avLst/>
          </a:prstGeom>
          <a:noFill/>
          <a:ln w="28575" cap="flat" cmpd="sng">
            <a:solidFill>
              <a:srgbClr val="FF0000"/>
            </a:solidFill>
            <a:prstDash val="solid"/>
            <a:round/>
            <a:headEnd type="none" w="med" len="med"/>
            <a:tailEnd type="triangle" w="med" len="med"/>
          </a:ln>
        </p:spPr>
      </p:cxnSp>
      <p:cxnSp>
        <p:nvCxnSpPr>
          <p:cNvPr id="180" name="Google Shape;180;p29"/>
          <p:cNvCxnSpPr/>
          <p:nvPr/>
        </p:nvCxnSpPr>
        <p:spPr>
          <a:xfrm rot="10800000">
            <a:off x="5103374" y="3667419"/>
            <a:ext cx="791805" cy="429813"/>
          </a:xfrm>
          <a:prstGeom prst="straightConnector1">
            <a:avLst/>
          </a:prstGeom>
          <a:noFill/>
          <a:ln w="28575" cap="flat" cmpd="sng">
            <a:solidFill>
              <a:srgbClr val="38761D"/>
            </a:solidFill>
            <a:prstDash val="solid"/>
            <a:round/>
            <a:headEnd type="none" w="med" len="med"/>
            <a:tailEnd type="triangle" w="med" len="med"/>
          </a:ln>
        </p:spPr>
      </p:cxnSp>
      <p:cxnSp>
        <p:nvCxnSpPr>
          <p:cNvPr id="181" name="Google Shape;181;p29"/>
          <p:cNvCxnSpPr/>
          <p:nvPr/>
        </p:nvCxnSpPr>
        <p:spPr>
          <a:xfrm rot="10800000" flipH="1">
            <a:off x="3617701" y="3955774"/>
            <a:ext cx="589491" cy="402055"/>
          </a:xfrm>
          <a:prstGeom prst="straightConnector1">
            <a:avLst/>
          </a:prstGeom>
          <a:noFill/>
          <a:ln w="28575" cap="flat" cmpd="sng">
            <a:solidFill>
              <a:srgbClr val="0000FF"/>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anim calcmode="lin" valueType="num">
                                      <p:cBhvr>
                                        <p:cTn id="8" dur="1000" fill="hold"/>
                                        <p:tgtEl>
                                          <p:spTgt spid="179"/>
                                        </p:tgtEl>
                                        <p:attrNameLst>
                                          <p:attrName>ppt_x</p:attrName>
                                        </p:attrNameLst>
                                      </p:cBhvr>
                                      <p:tavLst>
                                        <p:tav tm="0">
                                          <p:val>
                                            <p:strVal val="#ppt_x"/>
                                          </p:val>
                                        </p:tav>
                                        <p:tav tm="100000">
                                          <p:val>
                                            <p:strVal val="#ppt_x"/>
                                          </p:val>
                                        </p:tav>
                                      </p:tavLst>
                                    </p:anim>
                                    <p:anim calcmode="lin" valueType="num">
                                      <p:cBhvr>
                                        <p:cTn id="9"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0"/>
                                        </p:tgtEl>
                                        <p:attrNameLst>
                                          <p:attrName>style.visibility</p:attrName>
                                        </p:attrNameLst>
                                      </p:cBhvr>
                                      <p:to>
                                        <p:strVal val="visible"/>
                                      </p:to>
                                    </p:set>
                                    <p:animEffect transition="in" filter="fade">
                                      <p:cBhvr>
                                        <p:cTn id="14" dur="1000"/>
                                        <p:tgtEl>
                                          <p:spTgt spid="180"/>
                                        </p:tgtEl>
                                      </p:cBhvr>
                                    </p:animEffect>
                                    <p:anim calcmode="lin" valueType="num">
                                      <p:cBhvr>
                                        <p:cTn id="15" dur="1000" fill="hold"/>
                                        <p:tgtEl>
                                          <p:spTgt spid="180"/>
                                        </p:tgtEl>
                                        <p:attrNameLst>
                                          <p:attrName>ppt_x</p:attrName>
                                        </p:attrNameLst>
                                      </p:cBhvr>
                                      <p:tavLst>
                                        <p:tav tm="0">
                                          <p:val>
                                            <p:strVal val="#ppt_x"/>
                                          </p:val>
                                        </p:tav>
                                        <p:tav tm="100000">
                                          <p:val>
                                            <p:strVal val="#ppt_x"/>
                                          </p:val>
                                        </p:tav>
                                      </p:tavLst>
                                    </p:anim>
                                    <p:anim calcmode="lin" valueType="num">
                                      <p:cBhvr>
                                        <p:cTn id="16"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1"/>
                                        </p:tgtEl>
                                        <p:attrNameLst>
                                          <p:attrName>style.visibility</p:attrName>
                                        </p:attrNameLst>
                                      </p:cBhvr>
                                      <p:to>
                                        <p:strVal val="visible"/>
                                      </p:to>
                                    </p:set>
                                    <p:animEffect transition="in" filter="fade">
                                      <p:cBhvr>
                                        <p:cTn id="21" dur="1000"/>
                                        <p:tgtEl>
                                          <p:spTgt spid="181"/>
                                        </p:tgtEl>
                                      </p:cBhvr>
                                    </p:animEffect>
                                    <p:anim calcmode="lin" valueType="num">
                                      <p:cBhvr>
                                        <p:cTn id="22" dur="1000" fill="hold"/>
                                        <p:tgtEl>
                                          <p:spTgt spid="181"/>
                                        </p:tgtEl>
                                        <p:attrNameLst>
                                          <p:attrName>ppt_x</p:attrName>
                                        </p:attrNameLst>
                                      </p:cBhvr>
                                      <p:tavLst>
                                        <p:tav tm="0">
                                          <p:val>
                                            <p:strVal val="#ppt_x"/>
                                          </p:val>
                                        </p:tav>
                                        <p:tav tm="100000">
                                          <p:val>
                                            <p:strVal val="#ppt_x"/>
                                          </p:val>
                                        </p:tav>
                                      </p:tavLst>
                                    </p:anim>
                                    <p:anim calcmode="lin" valueType="num">
                                      <p:cBhvr>
                                        <p:cTn id="23"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A220F-5A36-49E6-867F-1526459CF663}"/>
              </a:ext>
            </a:extLst>
          </p:cNvPr>
          <p:cNvSpPr>
            <a:spLocks noGrp="1"/>
          </p:cNvSpPr>
          <p:nvPr>
            <p:ph type="title"/>
          </p:nvPr>
        </p:nvSpPr>
        <p:spPr>
          <a:xfrm>
            <a:off x="1295402" y="982132"/>
            <a:ext cx="9601196" cy="1303867"/>
          </a:xfrm>
        </p:spPr>
        <p:txBody>
          <a:bodyPr>
            <a:normAutofit/>
          </a:bodyPr>
          <a:lstStyle/>
          <a:p>
            <a:pPr>
              <a:lnSpc>
                <a:spcPct val="90000"/>
              </a:lnSpc>
            </a:pPr>
            <a:r>
              <a:rPr lang="en-US" sz="4133" dirty="0">
                <a:solidFill>
                  <a:srgbClr val="262626"/>
                </a:solidFill>
              </a:rPr>
              <a:t>Education on Core Purpose and Priorities Working Group</a:t>
            </a:r>
          </a:p>
        </p:txBody>
      </p:sp>
      <p:pic>
        <p:nvPicPr>
          <p:cNvPr id="12" name="Content Placeholder 11" descr="A picture containing person, wearing&#10;&#10;Description automatically generated">
            <a:extLst>
              <a:ext uri="{FF2B5EF4-FFF2-40B4-BE49-F238E27FC236}">
                <a16:creationId xmlns:a16="http://schemas.microsoft.com/office/drawing/2014/main" id="{BE5F9E9C-8D73-44A7-AC1C-326E621BFE6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8001" t="6629" r="31555" b="27235"/>
          <a:stretch/>
        </p:blipFill>
        <p:spPr>
          <a:xfrm rot="10800000" flipV="1">
            <a:off x="1244156" y="2814850"/>
            <a:ext cx="2058208" cy="2193921"/>
          </a:xfrm>
          <a:prstGeom prst="rect">
            <a:avLst/>
          </a:prstGeom>
          <a:ln>
            <a:noFill/>
          </a:ln>
          <a:effectLst>
            <a:softEdge rad="112500"/>
          </a:effectLst>
        </p:spPr>
      </p:pic>
      <p:sp>
        <p:nvSpPr>
          <p:cNvPr id="4" name="TextBox 3">
            <a:extLst>
              <a:ext uri="{FF2B5EF4-FFF2-40B4-BE49-F238E27FC236}">
                <a16:creationId xmlns:a16="http://schemas.microsoft.com/office/drawing/2014/main" id="{A99334C2-ABD8-4F59-840B-41E1267DA4DF}"/>
              </a:ext>
            </a:extLst>
          </p:cNvPr>
          <p:cNvSpPr txBox="1"/>
          <p:nvPr/>
        </p:nvSpPr>
        <p:spPr>
          <a:xfrm>
            <a:off x="880507" y="5072075"/>
            <a:ext cx="2646476" cy="707886"/>
          </a:xfrm>
          <a:prstGeom prst="rect">
            <a:avLst/>
          </a:prstGeom>
          <a:noFill/>
        </p:spPr>
        <p:txBody>
          <a:bodyPr wrap="square" rtlCol="0">
            <a:spAutoFit/>
          </a:bodyPr>
          <a:lstStyle/>
          <a:p>
            <a:pPr algn="ctr" defTabSz="518147"/>
            <a:r>
              <a:rPr lang="en-US" sz="2000" dirty="0">
                <a:solidFill>
                  <a:prstClr val="black"/>
                </a:solidFill>
                <a:latin typeface="Garamond" panose="02020404030301010803"/>
              </a:rPr>
              <a:t>Cecile Miller</a:t>
            </a:r>
          </a:p>
          <a:p>
            <a:pPr algn="ctr" defTabSz="518147"/>
            <a:r>
              <a:rPr lang="en-US" sz="2000" dirty="0">
                <a:solidFill>
                  <a:prstClr val="white">
                    <a:lumMod val="50000"/>
                  </a:prstClr>
                </a:solidFill>
                <a:latin typeface="Garamond" panose="02020404030301010803"/>
              </a:rPr>
              <a:t>N.E. Margaree, NS</a:t>
            </a:r>
          </a:p>
        </p:txBody>
      </p:sp>
      <p:sp>
        <p:nvSpPr>
          <p:cNvPr id="6" name="TextBox 5">
            <a:extLst>
              <a:ext uri="{FF2B5EF4-FFF2-40B4-BE49-F238E27FC236}">
                <a16:creationId xmlns:a16="http://schemas.microsoft.com/office/drawing/2014/main" id="{77CF0D5F-E8F2-43A2-AB1C-DFFB656E3345}"/>
              </a:ext>
            </a:extLst>
          </p:cNvPr>
          <p:cNvSpPr txBox="1"/>
          <p:nvPr/>
        </p:nvSpPr>
        <p:spPr>
          <a:xfrm>
            <a:off x="3601365" y="5072075"/>
            <a:ext cx="2313359" cy="707886"/>
          </a:xfrm>
          <a:prstGeom prst="rect">
            <a:avLst/>
          </a:prstGeom>
          <a:noFill/>
        </p:spPr>
        <p:txBody>
          <a:bodyPr wrap="square">
            <a:spAutoFit/>
          </a:bodyPr>
          <a:lstStyle/>
          <a:p>
            <a:pPr algn="ctr" defTabSz="518147"/>
            <a:r>
              <a:rPr lang="en-US" sz="2000" dirty="0">
                <a:solidFill>
                  <a:prstClr val="black"/>
                </a:solidFill>
                <a:latin typeface="Garamond" panose="02020404030301010803"/>
              </a:rPr>
              <a:t>Barbara Renaud</a:t>
            </a:r>
          </a:p>
          <a:p>
            <a:pPr algn="ctr" defTabSz="518147"/>
            <a:r>
              <a:rPr lang="en-US" sz="2000" dirty="0">
                <a:solidFill>
                  <a:prstClr val="white">
                    <a:lumMod val="50000"/>
                  </a:prstClr>
                </a:solidFill>
                <a:latin typeface="Garamond" panose="02020404030301010803"/>
              </a:rPr>
              <a:t>Maple Ridge, BC</a:t>
            </a:r>
          </a:p>
        </p:txBody>
      </p:sp>
      <p:sp>
        <p:nvSpPr>
          <p:cNvPr id="8" name="TextBox 7">
            <a:extLst>
              <a:ext uri="{FF2B5EF4-FFF2-40B4-BE49-F238E27FC236}">
                <a16:creationId xmlns:a16="http://schemas.microsoft.com/office/drawing/2014/main" id="{2ECE938F-2A62-4C27-AB19-635DC81529F9}"/>
              </a:ext>
            </a:extLst>
          </p:cNvPr>
          <p:cNvSpPr txBox="1"/>
          <p:nvPr/>
        </p:nvSpPr>
        <p:spPr>
          <a:xfrm>
            <a:off x="5989105" y="5072075"/>
            <a:ext cx="2558191" cy="707886"/>
          </a:xfrm>
          <a:prstGeom prst="rect">
            <a:avLst/>
          </a:prstGeom>
          <a:noFill/>
        </p:spPr>
        <p:txBody>
          <a:bodyPr wrap="square">
            <a:spAutoFit/>
          </a:bodyPr>
          <a:lstStyle/>
          <a:p>
            <a:pPr algn="ctr" defTabSz="518147"/>
            <a:r>
              <a:rPr lang="en-US" sz="2000" dirty="0">
                <a:solidFill>
                  <a:prstClr val="black"/>
                </a:solidFill>
                <a:latin typeface="Garamond" panose="02020404030301010803"/>
              </a:rPr>
              <a:t>Marjorie Robinson</a:t>
            </a:r>
          </a:p>
          <a:p>
            <a:pPr algn="ctr" defTabSz="518147"/>
            <a:r>
              <a:rPr lang="en-US" sz="2000" dirty="0">
                <a:solidFill>
                  <a:prstClr val="white">
                    <a:lumMod val="50000"/>
                  </a:prstClr>
                </a:solidFill>
                <a:latin typeface="Garamond" panose="02020404030301010803"/>
              </a:rPr>
              <a:t>Calgary, AB</a:t>
            </a:r>
          </a:p>
        </p:txBody>
      </p:sp>
      <p:sp>
        <p:nvSpPr>
          <p:cNvPr id="10" name="TextBox 9">
            <a:extLst>
              <a:ext uri="{FF2B5EF4-FFF2-40B4-BE49-F238E27FC236}">
                <a16:creationId xmlns:a16="http://schemas.microsoft.com/office/drawing/2014/main" id="{4031F1BF-DF9B-41DD-906D-1CE3E0C0A0BB}"/>
              </a:ext>
            </a:extLst>
          </p:cNvPr>
          <p:cNvSpPr txBox="1"/>
          <p:nvPr/>
        </p:nvSpPr>
        <p:spPr>
          <a:xfrm>
            <a:off x="8594993" y="5072076"/>
            <a:ext cx="2371107" cy="707886"/>
          </a:xfrm>
          <a:prstGeom prst="rect">
            <a:avLst/>
          </a:prstGeom>
          <a:noFill/>
        </p:spPr>
        <p:txBody>
          <a:bodyPr wrap="square">
            <a:spAutoFit/>
          </a:bodyPr>
          <a:lstStyle/>
          <a:p>
            <a:pPr algn="ctr" defTabSz="518147"/>
            <a:r>
              <a:rPr lang="en-US" sz="2000" dirty="0">
                <a:solidFill>
                  <a:prstClr val="black"/>
                </a:solidFill>
                <a:latin typeface="Garamond" panose="02020404030301010803"/>
              </a:rPr>
              <a:t>Barb Thuen</a:t>
            </a:r>
          </a:p>
          <a:p>
            <a:pPr algn="ctr" defTabSz="518147"/>
            <a:r>
              <a:rPr lang="en-US" sz="2000" dirty="0">
                <a:solidFill>
                  <a:prstClr val="white">
                    <a:lumMod val="50000"/>
                  </a:prstClr>
                </a:solidFill>
                <a:latin typeface="Garamond" panose="02020404030301010803"/>
              </a:rPr>
              <a:t>Winnipeg, MB</a:t>
            </a:r>
          </a:p>
        </p:txBody>
      </p:sp>
      <p:pic>
        <p:nvPicPr>
          <p:cNvPr id="14" name="Picture 13" descr="A person wearing glasses&#10;&#10;Description automatically generated with low confidence">
            <a:extLst>
              <a:ext uri="{FF2B5EF4-FFF2-40B4-BE49-F238E27FC236}">
                <a16:creationId xmlns:a16="http://schemas.microsoft.com/office/drawing/2014/main" id="{ED85110F-30DC-4532-85F1-7D49CC606A0E}"/>
              </a:ext>
            </a:extLst>
          </p:cNvPr>
          <p:cNvPicPr>
            <a:picLocks noChangeAspect="1"/>
          </p:cNvPicPr>
          <p:nvPr/>
        </p:nvPicPr>
        <p:blipFill rotWithShape="1">
          <a:blip r:embed="rId5">
            <a:extLst>
              <a:ext uri="{28A0092B-C50C-407E-A947-70E740481C1C}">
                <a14:useLocalDpi xmlns:a14="http://schemas.microsoft.com/office/drawing/2010/main" val="0"/>
              </a:ext>
            </a:extLst>
          </a:blip>
          <a:srcRect l="29142" t="3820" r="19435" b="11694"/>
          <a:stretch/>
        </p:blipFill>
        <p:spPr>
          <a:xfrm>
            <a:off x="3742995" y="2814852"/>
            <a:ext cx="2007771" cy="2193921"/>
          </a:xfrm>
          <a:prstGeom prst="rect">
            <a:avLst/>
          </a:prstGeom>
          <a:ln>
            <a:noFill/>
          </a:ln>
          <a:effectLst>
            <a:softEdge rad="112500"/>
          </a:effectLst>
        </p:spPr>
      </p:pic>
      <p:pic>
        <p:nvPicPr>
          <p:cNvPr id="16" name="Picture 15" descr="A picture containing text, person, indoor, shelf&#10;&#10;Description automatically generated">
            <a:extLst>
              <a:ext uri="{FF2B5EF4-FFF2-40B4-BE49-F238E27FC236}">
                <a16:creationId xmlns:a16="http://schemas.microsoft.com/office/drawing/2014/main" id="{E2895778-07A3-42FD-B301-CB568221C59C}"/>
              </a:ext>
            </a:extLst>
          </p:cNvPr>
          <p:cNvPicPr>
            <a:picLocks noChangeAspect="1"/>
          </p:cNvPicPr>
          <p:nvPr/>
        </p:nvPicPr>
        <p:blipFill rotWithShape="1">
          <a:blip r:embed="rId6">
            <a:extLst>
              <a:ext uri="{28A0092B-C50C-407E-A947-70E740481C1C}">
                <a14:useLocalDpi xmlns:a14="http://schemas.microsoft.com/office/drawing/2010/main" val="0"/>
              </a:ext>
            </a:extLst>
          </a:blip>
          <a:srcRect r="7577"/>
          <a:stretch/>
        </p:blipFill>
        <p:spPr>
          <a:xfrm>
            <a:off x="6191396" y="2814850"/>
            <a:ext cx="2058208" cy="2189303"/>
          </a:xfrm>
          <a:prstGeom prst="rect">
            <a:avLst/>
          </a:prstGeom>
          <a:ln>
            <a:noFill/>
          </a:ln>
          <a:effectLst>
            <a:softEdge rad="112500"/>
          </a:effectLst>
        </p:spPr>
      </p:pic>
      <p:pic>
        <p:nvPicPr>
          <p:cNvPr id="18" name="Picture 17" descr="A close-up of a person smiling&#10;&#10;Description automatically generated">
            <a:extLst>
              <a:ext uri="{FF2B5EF4-FFF2-40B4-BE49-F238E27FC236}">
                <a16:creationId xmlns:a16="http://schemas.microsoft.com/office/drawing/2014/main" id="{D83F0F3C-2117-4D99-BEFA-028BD432AE53}"/>
              </a:ext>
            </a:extLst>
          </p:cNvPr>
          <p:cNvPicPr>
            <a:picLocks noChangeAspect="1"/>
          </p:cNvPicPr>
          <p:nvPr/>
        </p:nvPicPr>
        <p:blipFill rotWithShape="1">
          <a:blip r:embed="rId7">
            <a:extLst>
              <a:ext uri="{28A0092B-C50C-407E-A947-70E740481C1C}">
                <a14:useLocalDpi xmlns:a14="http://schemas.microsoft.com/office/drawing/2010/main" val="0"/>
              </a:ext>
            </a:extLst>
          </a:blip>
          <a:srcRect l="5746" r="11451"/>
          <a:stretch/>
        </p:blipFill>
        <p:spPr>
          <a:xfrm>
            <a:off x="8690235" y="2814850"/>
            <a:ext cx="2180624" cy="2181601"/>
          </a:xfrm>
          <a:prstGeom prst="rect">
            <a:avLst/>
          </a:prstGeom>
          <a:ln>
            <a:noFill/>
          </a:ln>
          <a:effectLst>
            <a:softEdge rad="112500"/>
          </a:effectLst>
        </p:spPr>
      </p:pic>
    </p:spTree>
    <p:extLst>
      <p:ext uri="{BB962C8B-B14F-4D97-AF65-F5344CB8AC3E}">
        <p14:creationId xmlns:p14="http://schemas.microsoft.com/office/powerpoint/2010/main" val="3174153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203200" y="482600"/>
            <a:ext cx="11785605" cy="589280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3418301" y="203200"/>
            <a:ext cx="2150535" cy="6451603"/>
          </a:xfrm>
          <a:prstGeom prst="rect">
            <a:avLst/>
          </a:prstGeom>
          <a:noFill/>
          <a:ln w="9525" cap="flat" cmpd="sng">
            <a:solidFill>
              <a:schemeClr val="dk1"/>
            </a:solidFill>
            <a:prstDash val="solid"/>
            <a:round/>
            <a:headEnd type="none" w="sm" len="sm"/>
            <a:tailEnd type="none" w="sm" len="sm"/>
          </a:ln>
        </p:spPr>
      </p:pic>
      <p:pic>
        <p:nvPicPr>
          <p:cNvPr id="198" name="Google Shape;198;p32"/>
          <p:cNvPicPr preferRelativeResize="0"/>
          <p:nvPr/>
        </p:nvPicPr>
        <p:blipFill>
          <a:blip r:embed="rId4">
            <a:alphaModFix/>
          </a:blip>
          <a:stretch>
            <a:fillRect/>
          </a:stretch>
        </p:blipFill>
        <p:spPr>
          <a:xfrm>
            <a:off x="6790268" y="203200"/>
            <a:ext cx="2150533" cy="645160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202"/>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aramond" panose="02020404030301010803"/>
            </a:endParaRPr>
          </a:p>
        </p:txBody>
      </p:sp>
      <p:pic>
        <p:nvPicPr>
          <p:cNvPr id="203" name="Google Shape;203;p33"/>
          <p:cNvPicPr preferRelativeResize="0"/>
          <p:nvPr/>
        </p:nvPicPr>
        <p:blipFill>
          <a:blip r:embed="rId4"/>
          <a:stretch>
            <a:fillRect/>
          </a:stretch>
        </p:blipFill>
        <p:spPr>
          <a:xfrm rot="1664932">
            <a:off x="5779879" y="1989628"/>
            <a:ext cx="6217920" cy="4071128"/>
          </a:xfrm>
          <a:prstGeom prst="rect">
            <a:avLst/>
          </a:prstGeom>
          <a:noFill/>
          <a:ln w="127000" cap="sq">
            <a:solidFill>
              <a:srgbClr val="FFFFFF"/>
            </a:solidFill>
            <a:miter lim="800000"/>
          </a:ln>
        </p:spPr>
      </p:pic>
      <p:pic>
        <p:nvPicPr>
          <p:cNvPr id="204" name="Google Shape;204;p33"/>
          <p:cNvPicPr preferRelativeResize="0"/>
          <p:nvPr/>
        </p:nvPicPr>
        <p:blipFill>
          <a:blip r:embed="rId5"/>
          <a:stretch>
            <a:fillRect/>
          </a:stretch>
        </p:blipFill>
        <p:spPr>
          <a:xfrm rot="20268420">
            <a:off x="-218148" y="481960"/>
            <a:ext cx="6338344" cy="4113561"/>
          </a:xfrm>
          <a:prstGeom prst="rect">
            <a:avLst/>
          </a:prstGeom>
          <a:noFill/>
          <a:ln w="127000" cap="sq">
            <a:solidFill>
              <a:srgbClr val="FFFFFF"/>
            </a:solidFill>
            <a:miter lim="8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EEB3C-42FC-9353-D068-5806BF3F77F1}"/>
              </a:ext>
            </a:extLst>
          </p:cNvPr>
          <p:cNvPicPr>
            <a:picLocks noChangeAspect="1"/>
          </p:cNvPicPr>
          <p:nvPr/>
        </p:nvPicPr>
        <p:blipFill>
          <a:blip r:embed="rId3"/>
          <a:stretch>
            <a:fillRect/>
          </a:stretch>
        </p:blipFill>
        <p:spPr>
          <a:xfrm>
            <a:off x="2443655" y="680105"/>
            <a:ext cx="7330966" cy="5517563"/>
          </a:xfrm>
          <a:prstGeom prst="rect">
            <a:avLst/>
          </a:prstGeom>
        </p:spPr>
      </p:pic>
    </p:spTree>
    <p:extLst>
      <p:ext uri="{BB962C8B-B14F-4D97-AF65-F5344CB8AC3E}">
        <p14:creationId xmlns:p14="http://schemas.microsoft.com/office/powerpoint/2010/main" val="719050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2797511" y="649122"/>
            <a:ext cx="6501215" cy="829879"/>
          </a:xfrm>
          <a:prstGeom prst="rect">
            <a:avLst/>
          </a:prstGeom>
        </p:spPr>
        <p:txBody>
          <a:bodyPr spcFirstLastPara="1" vert="horz" wrap="square" lIns="121900" tIns="121900" rIns="121900" bIns="121900" rtlCol="0" anchor="b" anchorCtr="0">
            <a:normAutofit fontScale="90000"/>
          </a:bodyPr>
          <a:lstStyle/>
          <a:p>
            <a:pPr algn="l"/>
            <a:r>
              <a:rPr lang="en" dirty="0"/>
              <a:t>Redesign Criteria and Eligibility </a:t>
            </a:r>
            <a:endParaRPr dirty="0"/>
          </a:p>
        </p:txBody>
      </p:sp>
      <p:sp>
        <p:nvSpPr>
          <p:cNvPr id="210" name="Google Shape;210;p34"/>
          <p:cNvSpPr txBox="1">
            <a:spLocks noGrp="1"/>
          </p:cNvSpPr>
          <p:nvPr>
            <p:ph type="body" idx="1"/>
          </p:nvPr>
        </p:nvSpPr>
        <p:spPr>
          <a:xfrm>
            <a:off x="-4054800" y="1633635"/>
            <a:ext cx="554855" cy="258228"/>
          </a:xfrm>
          <a:prstGeom prst="rect">
            <a:avLst/>
          </a:prstGeom>
        </p:spPr>
        <p:txBody>
          <a:bodyPr spcFirstLastPara="1" vert="horz" wrap="square" lIns="121900" tIns="121900" rIns="121900" bIns="121900" rtlCol="0" anchor="t" anchorCtr="0">
            <a:normAutofit fontScale="25000" lnSpcReduction="20000"/>
          </a:bodyPr>
          <a:lstStyle/>
          <a:p>
            <a:pPr marL="0" indent="0">
              <a:spcAft>
                <a:spcPts val="1600"/>
              </a:spcAft>
              <a:buNone/>
            </a:pPr>
            <a:endParaRPr dirty="0"/>
          </a:p>
        </p:txBody>
      </p:sp>
      <p:pic>
        <p:nvPicPr>
          <p:cNvPr id="2" name="Google Shape;139;p26">
            <a:extLst>
              <a:ext uri="{FF2B5EF4-FFF2-40B4-BE49-F238E27FC236}">
                <a16:creationId xmlns:a16="http://schemas.microsoft.com/office/drawing/2014/main" id="{AE453274-E262-BAAA-13A4-73C328FA6F5A}"/>
              </a:ext>
            </a:extLst>
          </p:cNvPr>
          <p:cNvPicPr preferRelativeResize="0"/>
          <p:nvPr/>
        </p:nvPicPr>
        <p:blipFill rotWithShape="1">
          <a:blip r:embed="rId3">
            <a:alphaModFix/>
          </a:blip>
          <a:srcRect t="6360" b="25249"/>
          <a:stretch/>
        </p:blipFill>
        <p:spPr>
          <a:xfrm>
            <a:off x="1293365" y="1370126"/>
            <a:ext cx="1701801" cy="1795367"/>
          </a:xfrm>
          <a:prstGeom prst="rect">
            <a:avLst/>
          </a:prstGeom>
          <a:ln>
            <a:noFill/>
          </a:ln>
          <a:effectLst>
            <a:softEdge rad="112500"/>
          </a:effectLst>
        </p:spPr>
      </p:pic>
      <p:sp>
        <p:nvSpPr>
          <p:cNvPr id="4" name="TextBox 3">
            <a:extLst>
              <a:ext uri="{FF2B5EF4-FFF2-40B4-BE49-F238E27FC236}">
                <a16:creationId xmlns:a16="http://schemas.microsoft.com/office/drawing/2014/main" id="{18CCA833-2C1F-894D-DC72-6598B0676784}"/>
              </a:ext>
            </a:extLst>
          </p:cNvPr>
          <p:cNvSpPr txBox="1"/>
          <p:nvPr/>
        </p:nvSpPr>
        <p:spPr>
          <a:xfrm>
            <a:off x="1003660" y="3102135"/>
            <a:ext cx="2308144"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Annette Chaplin</a:t>
            </a:r>
          </a:p>
          <a:p>
            <a:pPr algn="ctr" defTabSz="609585"/>
            <a:r>
              <a:rPr lang="en-CA" sz="2000" dirty="0">
                <a:solidFill>
                  <a:prstClr val="white">
                    <a:lumMod val="50000"/>
                  </a:prstClr>
                </a:solidFill>
                <a:latin typeface="Garamond" panose="02020404030301010803"/>
              </a:rPr>
              <a:t>Deep River, ON</a:t>
            </a:r>
            <a:endParaRPr lang="en-US" sz="2000" dirty="0">
              <a:solidFill>
                <a:prstClr val="white">
                  <a:lumMod val="50000"/>
                </a:prstClr>
              </a:solidFill>
              <a:latin typeface="Garamond" panose="02020404030301010803"/>
            </a:endParaRPr>
          </a:p>
        </p:txBody>
      </p:sp>
      <p:pic>
        <p:nvPicPr>
          <p:cNvPr id="6" name="Picture 5" descr="Two people standing next to each other&#10;&#10;Description automatically generated with low confidence">
            <a:extLst>
              <a:ext uri="{FF2B5EF4-FFF2-40B4-BE49-F238E27FC236}">
                <a16:creationId xmlns:a16="http://schemas.microsoft.com/office/drawing/2014/main" id="{A22967E4-4565-9B7C-511D-3368753032FB}"/>
              </a:ext>
            </a:extLst>
          </p:cNvPr>
          <p:cNvPicPr>
            <a:picLocks noChangeAspect="1"/>
          </p:cNvPicPr>
          <p:nvPr/>
        </p:nvPicPr>
        <p:blipFill rotWithShape="1">
          <a:blip r:embed="rId4"/>
          <a:srcRect l="66889" t="58023" r="7963" b="3210"/>
          <a:stretch/>
        </p:blipFill>
        <p:spPr>
          <a:xfrm rot="10800000">
            <a:off x="3817573" y="1375945"/>
            <a:ext cx="1593865" cy="1842868"/>
          </a:xfrm>
          <a:prstGeom prst="rect">
            <a:avLst/>
          </a:prstGeom>
          <a:ln>
            <a:noFill/>
          </a:ln>
          <a:effectLst>
            <a:softEdge rad="112500"/>
          </a:effectLst>
        </p:spPr>
      </p:pic>
      <p:pic>
        <p:nvPicPr>
          <p:cNvPr id="8" name="Picture 7" descr="A person standing in front of a wall with lights&#10;&#10;Description automatically generated with medium confidence">
            <a:extLst>
              <a:ext uri="{FF2B5EF4-FFF2-40B4-BE49-F238E27FC236}">
                <a16:creationId xmlns:a16="http://schemas.microsoft.com/office/drawing/2014/main" id="{C8512A28-5893-967F-2A43-8E54A10B22A1}"/>
              </a:ext>
            </a:extLst>
          </p:cNvPr>
          <p:cNvPicPr>
            <a:picLocks noChangeAspect="1"/>
          </p:cNvPicPr>
          <p:nvPr/>
        </p:nvPicPr>
        <p:blipFill rotWithShape="1">
          <a:blip r:embed="rId5"/>
          <a:srcRect l="32917" t="23595" r="34583" b="42343"/>
          <a:stretch/>
        </p:blipFill>
        <p:spPr>
          <a:xfrm>
            <a:off x="6563366" y="1292772"/>
            <a:ext cx="1436517" cy="2007441"/>
          </a:xfrm>
          <a:prstGeom prst="rect">
            <a:avLst/>
          </a:prstGeom>
          <a:ln>
            <a:noFill/>
          </a:ln>
          <a:effectLst>
            <a:softEdge rad="112500"/>
          </a:effectLst>
        </p:spPr>
      </p:pic>
      <p:pic>
        <p:nvPicPr>
          <p:cNvPr id="10" name="Picture 9">
            <a:extLst>
              <a:ext uri="{FF2B5EF4-FFF2-40B4-BE49-F238E27FC236}">
                <a16:creationId xmlns:a16="http://schemas.microsoft.com/office/drawing/2014/main" id="{6CAC10B9-FE78-8A1A-353C-C781BFFCC3F0}"/>
              </a:ext>
            </a:extLst>
          </p:cNvPr>
          <p:cNvPicPr>
            <a:picLocks noChangeAspect="1"/>
          </p:cNvPicPr>
          <p:nvPr/>
        </p:nvPicPr>
        <p:blipFill>
          <a:blip r:embed="rId6"/>
          <a:stretch>
            <a:fillRect/>
          </a:stretch>
        </p:blipFill>
        <p:spPr>
          <a:xfrm>
            <a:off x="9364288" y="1275312"/>
            <a:ext cx="1609747" cy="1897581"/>
          </a:xfrm>
          <a:prstGeom prst="rect">
            <a:avLst/>
          </a:prstGeom>
          <a:ln>
            <a:noFill/>
          </a:ln>
          <a:effectLst>
            <a:softEdge rad="112500"/>
          </a:effectLst>
        </p:spPr>
      </p:pic>
      <p:pic>
        <p:nvPicPr>
          <p:cNvPr id="13" name="Picture 12">
            <a:extLst>
              <a:ext uri="{FF2B5EF4-FFF2-40B4-BE49-F238E27FC236}">
                <a16:creationId xmlns:a16="http://schemas.microsoft.com/office/drawing/2014/main" id="{A8D389A8-8A1B-1B80-7264-9402269794E3}"/>
              </a:ext>
            </a:extLst>
          </p:cNvPr>
          <p:cNvPicPr>
            <a:picLocks noChangeAspect="1"/>
          </p:cNvPicPr>
          <p:nvPr/>
        </p:nvPicPr>
        <p:blipFill>
          <a:blip r:embed="rId7"/>
          <a:stretch>
            <a:fillRect/>
          </a:stretch>
        </p:blipFill>
        <p:spPr>
          <a:xfrm>
            <a:off x="2535219" y="3818478"/>
            <a:ext cx="1701800" cy="1739900"/>
          </a:xfrm>
          <a:prstGeom prst="rect">
            <a:avLst/>
          </a:prstGeom>
          <a:ln>
            <a:noFill/>
          </a:ln>
          <a:effectLst>
            <a:softEdge rad="112500"/>
          </a:effectLst>
        </p:spPr>
      </p:pic>
      <p:pic>
        <p:nvPicPr>
          <p:cNvPr id="15" name="Picture 14" descr="A picture containing human face, clothing, person, smile&#10;&#10;Description automatically generated">
            <a:extLst>
              <a:ext uri="{FF2B5EF4-FFF2-40B4-BE49-F238E27FC236}">
                <a16:creationId xmlns:a16="http://schemas.microsoft.com/office/drawing/2014/main" id="{B4A32219-0BE0-6486-437C-296FB8ED33AF}"/>
              </a:ext>
            </a:extLst>
          </p:cNvPr>
          <p:cNvPicPr>
            <a:picLocks noChangeAspect="1"/>
          </p:cNvPicPr>
          <p:nvPr/>
        </p:nvPicPr>
        <p:blipFill rotWithShape="1">
          <a:blip r:embed="rId8"/>
          <a:srcRect l="15012" t="11853" r="12854" b="14457"/>
          <a:stretch/>
        </p:blipFill>
        <p:spPr>
          <a:xfrm>
            <a:off x="5268972" y="3790660"/>
            <a:ext cx="1436517" cy="1799165"/>
          </a:xfrm>
          <a:prstGeom prst="rect">
            <a:avLst/>
          </a:prstGeom>
          <a:ln>
            <a:noFill/>
          </a:ln>
          <a:effectLst>
            <a:softEdge rad="112500"/>
          </a:effectLst>
        </p:spPr>
      </p:pic>
      <p:sp>
        <p:nvSpPr>
          <p:cNvPr id="17" name="TextBox 16">
            <a:extLst>
              <a:ext uri="{FF2B5EF4-FFF2-40B4-BE49-F238E27FC236}">
                <a16:creationId xmlns:a16="http://schemas.microsoft.com/office/drawing/2014/main" id="{71A7E16E-34DC-2BC1-37CF-EBE94F96241E}"/>
              </a:ext>
            </a:extLst>
          </p:cNvPr>
          <p:cNvSpPr txBox="1"/>
          <p:nvPr/>
        </p:nvSpPr>
        <p:spPr>
          <a:xfrm>
            <a:off x="3605361" y="3114853"/>
            <a:ext cx="2003809"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Jean Culliton</a:t>
            </a:r>
          </a:p>
          <a:p>
            <a:pPr algn="ctr" defTabSz="609585"/>
            <a:r>
              <a:rPr lang="en-CA" sz="2000" dirty="0">
                <a:solidFill>
                  <a:prstClr val="white">
                    <a:lumMod val="50000"/>
                  </a:prstClr>
                </a:solidFill>
                <a:latin typeface="Garamond" panose="02020404030301010803"/>
              </a:rPr>
              <a:t>Teeswater, ON</a:t>
            </a:r>
            <a:endParaRPr lang="en-US" sz="2000" dirty="0">
              <a:solidFill>
                <a:prstClr val="white">
                  <a:lumMod val="50000"/>
                </a:prstClr>
              </a:solidFill>
              <a:latin typeface="Garamond" panose="02020404030301010803"/>
            </a:endParaRPr>
          </a:p>
        </p:txBody>
      </p:sp>
      <p:sp>
        <p:nvSpPr>
          <p:cNvPr id="19" name="TextBox 18">
            <a:extLst>
              <a:ext uri="{FF2B5EF4-FFF2-40B4-BE49-F238E27FC236}">
                <a16:creationId xmlns:a16="http://schemas.microsoft.com/office/drawing/2014/main" id="{A7294C58-C788-8A43-631B-C4E6DB1C495C}"/>
              </a:ext>
            </a:extLst>
          </p:cNvPr>
          <p:cNvSpPr txBox="1"/>
          <p:nvPr/>
        </p:nvSpPr>
        <p:spPr>
          <a:xfrm>
            <a:off x="5734844" y="3199474"/>
            <a:ext cx="3175559"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Margot de la Gorgendiere</a:t>
            </a:r>
          </a:p>
          <a:p>
            <a:pPr algn="ctr" defTabSz="609585"/>
            <a:r>
              <a:rPr lang="en-CA" sz="2000" dirty="0">
                <a:solidFill>
                  <a:prstClr val="white">
                    <a:lumMod val="50000"/>
                  </a:prstClr>
                </a:solidFill>
                <a:latin typeface="Garamond" panose="02020404030301010803"/>
              </a:rPr>
              <a:t>Edmonton, AB</a:t>
            </a:r>
            <a:endParaRPr lang="en-US" sz="2000" dirty="0">
              <a:solidFill>
                <a:prstClr val="white">
                  <a:lumMod val="50000"/>
                </a:prstClr>
              </a:solidFill>
              <a:latin typeface="Garamond" panose="02020404030301010803"/>
            </a:endParaRPr>
          </a:p>
        </p:txBody>
      </p:sp>
      <p:sp>
        <p:nvSpPr>
          <p:cNvPr id="21" name="TextBox 20">
            <a:extLst>
              <a:ext uri="{FF2B5EF4-FFF2-40B4-BE49-F238E27FC236}">
                <a16:creationId xmlns:a16="http://schemas.microsoft.com/office/drawing/2014/main" id="{4DBA8808-8838-87DC-148E-61B034ECAF4A}"/>
              </a:ext>
            </a:extLst>
          </p:cNvPr>
          <p:cNvSpPr txBox="1"/>
          <p:nvPr/>
        </p:nvSpPr>
        <p:spPr>
          <a:xfrm>
            <a:off x="2006022" y="5536749"/>
            <a:ext cx="2651119"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Linda Marie O’Hagan</a:t>
            </a:r>
          </a:p>
          <a:p>
            <a:pPr algn="ctr" defTabSz="609585"/>
            <a:r>
              <a:rPr lang="en-CA" sz="2000" dirty="0">
                <a:solidFill>
                  <a:prstClr val="white">
                    <a:lumMod val="50000"/>
                  </a:prstClr>
                </a:solidFill>
                <a:latin typeface="Garamond" panose="02020404030301010803"/>
              </a:rPr>
              <a:t>St. Catharines, ON</a:t>
            </a:r>
            <a:endParaRPr lang="en-US" sz="2000" dirty="0">
              <a:solidFill>
                <a:prstClr val="white">
                  <a:lumMod val="50000"/>
                </a:prstClr>
              </a:solidFill>
              <a:latin typeface="Garamond" panose="02020404030301010803"/>
            </a:endParaRPr>
          </a:p>
        </p:txBody>
      </p:sp>
      <p:sp>
        <p:nvSpPr>
          <p:cNvPr id="23" name="TextBox 22">
            <a:extLst>
              <a:ext uri="{FF2B5EF4-FFF2-40B4-BE49-F238E27FC236}">
                <a16:creationId xmlns:a16="http://schemas.microsoft.com/office/drawing/2014/main" id="{36C56995-75C1-B376-EAA0-CB492B0ACDAE}"/>
              </a:ext>
            </a:extLst>
          </p:cNvPr>
          <p:cNvSpPr txBox="1"/>
          <p:nvPr/>
        </p:nvSpPr>
        <p:spPr>
          <a:xfrm>
            <a:off x="4787551" y="5564891"/>
            <a:ext cx="2370533"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Laurel </a:t>
            </a:r>
            <a:r>
              <a:rPr lang="en-CA" sz="2000" dirty="0" err="1">
                <a:solidFill>
                  <a:prstClr val="black"/>
                </a:solidFill>
                <a:latin typeface="Garamond" panose="02020404030301010803"/>
              </a:rPr>
              <a:t>Phyall</a:t>
            </a:r>
            <a:endParaRPr lang="en-CA" sz="2000" dirty="0">
              <a:solidFill>
                <a:prstClr val="black"/>
              </a:solidFill>
              <a:latin typeface="Garamond" panose="02020404030301010803"/>
            </a:endParaRPr>
          </a:p>
          <a:p>
            <a:pPr algn="ctr" defTabSz="609585"/>
            <a:r>
              <a:rPr lang="en-CA" sz="2000" dirty="0">
                <a:solidFill>
                  <a:prstClr val="white">
                    <a:lumMod val="50000"/>
                  </a:prstClr>
                </a:solidFill>
                <a:latin typeface="Garamond" panose="02020404030301010803"/>
              </a:rPr>
              <a:t>Campbell River, BC</a:t>
            </a:r>
            <a:endParaRPr lang="en-US" sz="2000" dirty="0">
              <a:solidFill>
                <a:prstClr val="white">
                  <a:lumMod val="50000"/>
                </a:prstClr>
              </a:solidFill>
              <a:latin typeface="Garamond" panose="02020404030301010803"/>
            </a:endParaRPr>
          </a:p>
        </p:txBody>
      </p:sp>
      <p:sp>
        <p:nvSpPr>
          <p:cNvPr id="25" name="TextBox 24">
            <a:extLst>
              <a:ext uri="{FF2B5EF4-FFF2-40B4-BE49-F238E27FC236}">
                <a16:creationId xmlns:a16="http://schemas.microsoft.com/office/drawing/2014/main" id="{6D553220-F085-12E6-520A-70477D4FBACA}"/>
              </a:ext>
            </a:extLst>
          </p:cNvPr>
          <p:cNvSpPr txBox="1"/>
          <p:nvPr/>
        </p:nvSpPr>
        <p:spPr>
          <a:xfrm>
            <a:off x="9003956" y="3148275"/>
            <a:ext cx="2267383"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Rebecca </a:t>
            </a:r>
            <a:r>
              <a:rPr lang="en-CA" sz="2000" dirty="0" err="1">
                <a:solidFill>
                  <a:prstClr val="black"/>
                </a:solidFill>
                <a:latin typeface="Garamond" panose="02020404030301010803"/>
              </a:rPr>
              <a:t>McCarrell</a:t>
            </a:r>
            <a:endParaRPr lang="en-CA" sz="2000" dirty="0">
              <a:solidFill>
                <a:prstClr val="black"/>
              </a:solidFill>
              <a:latin typeface="Garamond" panose="02020404030301010803"/>
            </a:endParaRPr>
          </a:p>
          <a:p>
            <a:pPr algn="ctr" defTabSz="609585"/>
            <a:r>
              <a:rPr lang="en-CA" sz="2000" dirty="0">
                <a:solidFill>
                  <a:prstClr val="white">
                    <a:lumMod val="50000"/>
                  </a:prstClr>
                </a:solidFill>
                <a:latin typeface="Garamond" panose="02020404030301010803"/>
              </a:rPr>
              <a:t>Tilbury, ON</a:t>
            </a:r>
            <a:endParaRPr lang="en-US" sz="2000" dirty="0">
              <a:solidFill>
                <a:prstClr val="white">
                  <a:lumMod val="50000"/>
                </a:prstClr>
              </a:solidFill>
              <a:latin typeface="Garamond" panose="02020404030301010803"/>
            </a:endParaRPr>
          </a:p>
        </p:txBody>
      </p:sp>
      <p:sp>
        <p:nvSpPr>
          <p:cNvPr id="27" name="TextBox 26">
            <a:extLst>
              <a:ext uri="{FF2B5EF4-FFF2-40B4-BE49-F238E27FC236}">
                <a16:creationId xmlns:a16="http://schemas.microsoft.com/office/drawing/2014/main" id="{49D011BC-B4E2-8D20-B427-8950B1644A70}"/>
              </a:ext>
            </a:extLst>
          </p:cNvPr>
          <p:cNvSpPr txBox="1"/>
          <p:nvPr/>
        </p:nvSpPr>
        <p:spPr>
          <a:xfrm>
            <a:off x="7469068" y="5570676"/>
            <a:ext cx="2505083" cy="707886"/>
          </a:xfrm>
          <a:prstGeom prst="rect">
            <a:avLst/>
          </a:prstGeom>
          <a:noFill/>
        </p:spPr>
        <p:txBody>
          <a:bodyPr wrap="square">
            <a:spAutoFit/>
          </a:bodyPr>
          <a:lstStyle/>
          <a:p>
            <a:pPr algn="ctr" defTabSz="609585"/>
            <a:r>
              <a:rPr lang="en-CA" sz="2000" dirty="0">
                <a:solidFill>
                  <a:prstClr val="black"/>
                </a:solidFill>
                <a:latin typeface="Garamond" panose="02020404030301010803"/>
              </a:rPr>
              <a:t>Francine </a:t>
            </a:r>
            <a:r>
              <a:rPr lang="en-CA" sz="2000" dirty="0" err="1">
                <a:solidFill>
                  <a:prstClr val="black"/>
                </a:solidFill>
                <a:latin typeface="Garamond" panose="02020404030301010803"/>
              </a:rPr>
              <a:t>Tournier</a:t>
            </a:r>
            <a:endParaRPr lang="en-CA" sz="2000" dirty="0">
              <a:solidFill>
                <a:prstClr val="black"/>
              </a:solidFill>
              <a:latin typeface="Garamond" panose="02020404030301010803"/>
            </a:endParaRPr>
          </a:p>
          <a:p>
            <a:pPr algn="ctr" defTabSz="609585"/>
            <a:r>
              <a:rPr lang="en-CA" sz="2000" dirty="0">
                <a:solidFill>
                  <a:prstClr val="white">
                    <a:lumMod val="50000"/>
                  </a:prstClr>
                </a:solidFill>
                <a:latin typeface="Garamond" panose="02020404030301010803"/>
              </a:rPr>
              <a:t>Duncan, BC</a:t>
            </a:r>
            <a:endParaRPr lang="en-US" sz="2000" dirty="0">
              <a:solidFill>
                <a:prstClr val="white">
                  <a:lumMod val="50000"/>
                </a:prstClr>
              </a:solidFill>
              <a:latin typeface="Garamond" panose="02020404030301010803"/>
            </a:endParaRPr>
          </a:p>
        </p:txBody>
      </p:sp>
      <p:pic>
        <p:nvPicPr>
          <p:cNvPr id="7" name="Picture 6" descr="A person in a black shirt&#10;&#10;Description automatically generated with low confidence">
            <a:extLst>
              <a:ext uri="{FF2B5EF4-FFF2-40B4-BE49-F238E27FC236}">
                <a16:creationId xmlns:a16="http://schemas.microsoft.com/office/drawing/2014/main" id="{B7E4DBAA-7357-6899-4649-ACDFBB4A1598}"/>
              </a:ext>
            </a:extLst>
          </p:cNvPr>
          <p:cNvPicPr>
            <a:picLocks noChangeAspect="1"/>
          </p:cNvPicPr>
          <p:nvPr/>
        </p:nvPicPr>
        <p:blipFill rotWithShape="1">
          <a:blip r:embed="rId9"/>
          <a:srcRect l="44684" t="3925" r="25092" b="42809"/>
          <a:stretch/>
        </p:blipFill>
        <p:spPr>
          <a:xfrm>
            <a:off x="7921303" y="3770697"/>
            <a:ext cx="1609747" cy="1938976"/>
          </a:xfrm>
          <a:prstGeom prst="rect">
            <a:avLst/>
          </a:prstGeom>
          <a:ln>
            <a:noFill/>
          </a:ln>
          <a:effectLst>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7CE22-C355-8D91-2342-CBE8B186D0E5}"/>
              </a:ext>
            </a:extLst>
          </p:cNvPr>
          <p:cNvSpPr txBox="1"/>
          <p:nvPr/>
        </p:nvSpPr>
        <p:spPr>
          <a:xfrm>
            <a:off x="3038708" y="3249909"/>
            <a:ext cx="6122018" cy="369332"/>
          </a:xfrm>
          <a:prstGeom prst="rect">
            <a:avLst/>
          </a:prstGeom>
          <a:noFill/>
        </p:spPr>
        <p:txBody>
          <a:bodyPr wrap="square">
            <a:spAutoFit/>
          </a:bodyPr>
          <a:lstStyle/>
          <a:p>
            <a:r>
              <a:rPr lang="en-US" b="0">
                <a:effectLst/>
              </a:rPr>
              <a:t> </a:t>
            </a:r>
            <a:endParaRPr lang="en-US" dirty="0"/>
          </a:p>
        </p:txBody>
      </p:sp>
      <p:sp>
        <p:nvSpPr>
          <p:cNvPr id="7" name="TextBox 6">
            <a:extLst>
              <a:ext uri="{FF2B5EF4-FFF2-40B4-BE49-F238E27FC236}">
                <a16:creationId xmlns:a16="http://schemas.microsoft.com/office/drawing/2014/main" id="{64B2C89D-ABCA-4726-3ED6-B27ACD714A89}"/>
              </a:ext>
            </a:extLst>
          </p:cNvPr>
          <p:cNvSpPr txBox="1"/>
          <p:nvPr/>
        </p:nvSpPr>
        <p:spPr>
          <a:xfrm>
            <a:off x="3038708" y="3249909"/>
            <a:ext cx="6122018" cy="369332"/>
          </a:xfrm>
          <a:prstGeom prst="rect">
            <a:avLst/>
          </a:prstGeom>
          <a:noFill/>
        </p:spPr>
        <p:txBody>
          <a:bodyPr wrap="square">
            <a:spAutoFit/>
          </a:bodyPr>
          <a:lstStyle/>
          <a:p>
            <a:r>
              <a:rPr lang="en-US" b="0">
                <a:effectLst/>
              </a:rPr>
              <a:t> </a:t>
            </a:r>
            <a:endParaRPr lang="en-US" dirty="0"/>
          </a:p>
        </p:txBody>
      </p:sp>
      <p:pic>
        <p:nvPicPr>
          <p:cNvPr id="1026" name="Picture 2">
            <a:extLst>
              <a:ext uri="{FF2B5EF4-FFF2-40B4-BE49-F238E27FC236}">
                <a16:creationId xmlns:a16="http://schemas.microsoft.com/office/drawing/2014/main" id="{4384D9CA-2881-8B4C-CF1A-45D433BED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966" y="680224"/>
            <a:ext cx="7359805" cy="551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77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2" name="Picture 21">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5" name="Picture 24">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7" name="Straight Connector 26">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9" name="Rectangle 28">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Close-up of hands raised in classroom">
            <a:extLst>
              <a:ext uri="{FF2B5EF4-FFF2-40B4-BE49-F238E27FC236}">
                <a16:creationId xmlns:a16="http://schemas.microsoft.com/office/drawing/2014/main" id="{ACFDCFEB-7F79-6089-805F-1A658CF41E75}"/>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t="16160" r="1" b="5043"/>
          <a:stretch/>
        </p:blipFill>
        <p:spPr>
          <a:xfrm>
            <a:off x="486138" y="488137"/>
            <a:ext cx="11227442" cy="5883295"/>
          </a:xfrm>
          <a:prstGeom prst="rect">
            <a:avLst/>
          </a:prstGeom>
        </p:spPr>
      </p:pic>
      <p:cxnSp>
        <p:nvCxnSpPr>
          <p:cNvPr id="33" name="Straight Connector 32">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37" name="Group 36">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38"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9" name="Picture 38">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0"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TextBox 3">
            <a:extLst>
              <a:ext uri="{FF2B5EF4-FFF2-40B4-BE49-F238E27FC236}">
                <a16:creationId xmlns:a16="http://schemas.microsoft.com/office/drawing/2014/main" id="{457E70EF-8D90-162E-59C5-A620A3350AC3}"/>
              </a:ext>
            </a:extLst>
          </p:cNvPr>
          <p:cNvSpPr txBox="1"/>
          <p:nvPr/>
        </p:nvSpPr>
        <p:spPr>
          <a:xfrm>
            <a:off x="2224403" y="1113698"/>
            <a:ext cx="8229600" cy="2345264"/>
          </a:xfrm>
          <a:prstGeom prst="rect">
            <a:avLst/>
          </a:prstGeom>
        </p:spPr>
        <p:txBody>
          <a:bodyPr vert="horz" lIns="91440" tIns="45720" rIns="91440" bIns="45720" rtlCol="0" anchor="b">
            <a:normAutofit/>
          </a:bodyPr>
          <a:lstStyle/>
          <a:p>
            <a:pPr algn="ctr">
              <a:spcBef>
                <a:spcPct val="0"/>
              </a:spcBef>
              <a:spcAft>
                <a:spcPts val="600"/>
              </a:spcAft>
            </a:pPr>
            <a:r>
              <a:rPr lang="en-US" sz="7200">
                <a:ln w="3175" cmpd="sng">
                  <a:noFill/>
                </a:ln>
                <a:solidFill>
                  <a:schemeClr val="bg1"/>
                </a:solidFill>
                <a:latin typeface="+mj-lt"/>
                <a:ea typeface="+mj-ea"/>
                <a:cs typeface="+mj-cs"/>
              </a:rPr>
              <a:t>QUESTIONS?</a:t>
            </a:r>
          </a:p>
        </p:txBody>
      </p:sp>
    </p:spTree>
    <p:extLst>
      <p:ext uri="{BB962C8B-B14F-4D97-AF65-F5344CB8AC3E}">
        <p14:creationId xmlns:p14="http://schemas.microsoft.com/office/powerpoint/2010/main" val="3298266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39A73C7D-DA84-4C87-A76D-C780B186D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F82F96-CF33-4E40-986E-56FA99D276BA}"/>
              </a:ext>
            </a:extLst>
          </p:cNvPr>
          <p:cNvSpPr>
            <a:spLocks noGrp="1"/>
          </p:cNvSpPr>
          <p:nvPr>
            <p:ph type="ctrTitle"/>
          </p:nvPr>
        </p:nvSpPr>
        <p:spPr>
          <a:xfrm>
            <a:off x="659027" y="126722"/>
            <a:ext cx="10873945" cy="1381566"/>
          </a:xfrm>
        </p:spPr>
        <p:txBody>
          <a:bodyPr>
            <a:normAutofit/>
          </a:bodyPr>
          <a:lstStyle/>
          <a:p>
            <a:pPr algn="ctr"/>
            <a:r>
              <a:rPr lang="en-CA" sz="7200" dirty="0">
                <a:solidFill>
                  <a:schemeClr val="tx1"/>
                </a:solidFill>
              </a:rPr>
              <a:t>The League of the Future</a:t>
            </a:r>
          </a:p>
        </p:txBody>
      </p:sp>
      <p:sp>
        <p:nvSpPr>
          <p:cNvPr id="8" name="TextBox 7">
            <a:extLst>
              <a:ext uri="{FF2B5EF4-FFF2-40B4-BE49-F238E27FC236}">
                <a16:creationId xmlns:a16="http://schemas.microsoft.com/office/drawing/2014/main" id="{29486F91-883D-49E6-9A9E-202544BA75E4}"/>
              </a:ext>
            </a:extLst>
          </p:cNvPr>
          <p:cNvSpPr txBox="1"/>
          <p:nvPr/>
        </p:nvSpPr>
        <p:spPr>
          <a:xfrm>
            <a:off x="8251151" y="6084947"/>
            <a:ext cx="2886739" cy="646331"/>
          </a:xfrm>
          <a:prstGeom prst="rect">
            <a:avLst/>
          </a:prstGeom>
          <a:noFill/>
        </p:spPr>
        <p:txBody>
          <a:bodyPr wrap="square">
            <a:spAutoFit/>
          </a:bodyPr>
          <a:lstStyle/>
          <a:p>
            <a:pPr algn="ctr"/>
            <a:r>
              <a:rPr lang="en-CA" sz="3600" dirty="0"/>
              <a:t>August 2023</a:t>
            </a:r>
          </a:p>
        </p:txBody>
      </p:sp>
      <p:sp>
        <p:nvSpPr>
          <p:cNvPr id="6" name="Subtitle 2">
            <a:extLst>
              <a:ext uri="{FF2B5EF4-FFF2-40B4-BE49-F238E27FC236}">
                <a16:creationId xmlns:a16="http://schemas.microsoft.com/office/drawing/2014/main" id="{04195204-4CF8-4095-B0FF-1D4B087B76DF}"/>
              </a:ext>
            </a:extLst>
          </p:cNvPr>
          <p:cNvSpPr txBox="1">
            <a:spLocks/>
          </p:cNvSpPr>
          <p:nvPr/>
        </p:nvSpPr>
        <p:spPr>
          <a:xfrm>
            <a:off x="9478875" y="1350632"/>
            <a:ext cx="2309252" cy="76936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effectLst>
                  <a:outerShdw blurRad="38100" dist="38100" dir="2700000" algn="tl">
                    <a:srgbClr val="000000">
                      <a:alpha val="43137"/>
                    </a:srgbClr>
                  </a:outerShdw>
                </a:effectLst>
                <a:latin typeface="Bembo Semibold" panose="02020500000000000000"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5400" dirty="0">
                <a:latin typeface="+mj-lt"/>
              </a:rPr>
              <a:t>Year 5</a:t>
            </a:r>
            <a:endParaRPr lang="en-US" sz="5400" dirty="0">
              <a:latin typeface="+mj-lt"/>
            </a:endParaRPr>
          </a:p>
        </p:txBody>
      </p:sp>
      <p:pic>
        <p:nvPicPr>
          <p:cNvPr id="9" name="Picture 8" descr="A picture containing text, symbol, logo, emblem&#10;&#10;Description automatically generated">
            <a:extLst>
              <a:ext uri="{FF2B5EF4-FFF2-40B4-BE49-F238E27FC236}">
                <a16:creationId xmlns:a16="http://schemas.microsoft.com/office/drawing/2014/main" id="{4FD2CADD-CC2D-87A5-8E79-889CCB2EA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53" y="1261241"/>
            <a:ext cx="6517993" cy="6517993"/>
          </a:xfrm>
          <a:prstGeom prst="rect">
            <a:avLst/>
          </a:prstGeom>
        </p:spPr>
      </p:pic>
    </p:spTree>
    <p:extLst>
      <p:ext uri="{BB962C8B-B14F-4D97-AF65-F5344CB8AC3E}">
        <p14:creationId xmlns:p14="http://schemas.microsoft.com/office/powerpoint/2010/main" val="72747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EF28F0-351D-9D17-1FE7-B9B3DAAB1DF4}"/>
              </a:ext>
            </a:extLst>
          </p:cNvPr>
          <p:cNvSpPr txBox="1"/>
          <p:nvPr/>
        </p:nvSpPr>
        <p:spPr>
          <a:xfrm>
            <a:off x="1999688" y="1046939"/>
            <a:ext cx="83950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aramond" panose="02020404030301010803"/>
                <a:ea typeface="+mn-ea"/>
                <a:cs typeface="+mn-cs"/>
              </a:rPr>
              <a:t>The Implementation Committee Leads</a:t>
            </a:r>
          </a:p>
        </p:txBody>
      </p:sp>
      <p:pic>
        <p:nvPicPr>
          <p:cNvPr id="4" name="Picture 29" descr="A person smiling for the camera&#10;&#10;Description automatically generated">
            <a:extLst>
              <a:ext uri="{FF2B5EF4-FFF2-40B4-BE49-F238E27FC236}">
                <a16:creationId xmlns:a16="http://schemas.microsoft.com/office/drawing/2014/main" id="{90E02C4B-91B9-981C-D038-612D79C2E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688" y="2099377"/>
            <a:ext cx="2313174" cy="2373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with blonde hair&#10;&#10;Description automatically generated with low confidence">
            <a:extLst>
              <a:ext uri="{FF2B5EF4-FFF2-40B4-BE49-F238E27FC236}">
                <a16:creationId xmlns:a16="http://schemas.microsoft.com/office/drawing/2014/main" id="{A2E220EA-316D-3CDE-B868-8041C31CC998}"/>
              </a:ext>
            </a:extLst>
          </p:cNvPr>
          <p:cNvPicPr>
            <a:picLocks noChangeAspect="1"/>
          </p:cNvPicPr>
          <p:nvPr/>
        </p:nvPicPr>
        <p:blipFill rotWithShape="1">
          <a:blip r:embed="rId4">
            <a:extLst>
              <a:ext uri="{28A0092B-C50C-407E-A947-70E740481C1C}">
                <a14:useLocalDpi xmlns:a14="http://schemas.microsoft.com/office/drawing/2010/main" val="0"/>
              </a:ext>
            </a:extLst>
          </a:blip>
          <a:srcRect b="16401"/>
          <a:stretch/>
        </p:blipFill>
        <p:spPr>
          <a:xfrm>
            <a:off x="5047536" y="1997065"/>
            <a:ext cx="2096927" cy="2577955"/>
          </a:xfrm>
          <a:prstGeom prst="rect">
            <a:avLst/>
          </a:prstGeom>
          <a:ln>
            <a:noFill/>
          </a:ln>
          <a:effectLst>
            <a:softEdge rad="112500"/>
          </a:effectLst>
        </p:spPr>
      </p:pic>
      <p:pic>
        <p:nvPicPr>
          <p:cNvPr id="6" name="Picture 5" descr="A person smiling for the camera&#10;&#10;Description automatically generated">
            <a:extLst>
              <a:ext uri="{FF2B5EF4-FFF2-40B4-BE49-F238E27FC236}">
                <a16:creationId xmlns:a16="http://schemas.microsoft.com/office/drawing/2014/main" id="{B8DFCE36-D47E-FB0C-5290-20AEED33E9BC}"/>
              </a:ext>
            </a:extLst>
          </p:cNvPr>
          <p:cNvPicPr>
            <a:picLocks noChangeAspect="1"/>
          </p:cNvPicPr>
          <p:nvPr/>
        </p:nvPicPr>
        <p:blipFill rotWithShape="1">
          <a:blip r:embed="rId5">
            <a:extLst>
              <a:ext uri="{28A0092B-C50C-407E-A947-70E740481C1C}">
                <a14:useLocalDpi xmlns:a14="http://schemas.microsoft.com/office/drawing/2010/main" val="0"/>
              </a:ext>
            </a:extLst>
          </a:blip>
          <a:srcRect l="4712"/>
          <a:stretch/>
        </p:blipFill>
        <p:spPr bwMode="auto">
          <a:xfrm>
            <a:off x="8135859" y="2048222"/>
            <a:ext cx="2258883" cy="2475643"/>
          </a:xfrm>
          <a:prstGeom prst="rect">
            <a:avLst/>
          </a:prstGeom>
          <a:ln>
            <a:noFill/>
          </a:ln>
          <a:effectLst>
            <a:softEdge rad="112500"/>
          </a:effectLst>
        </p:spPr>
      </p:pic>
      <p:sp>
        <p:nvSpPr>
          <p:cNvPr id="11" name="TextBox 10">
            <a:extLst>
              <a:ext uri="{FF2B5EF4-FFF2-40B4-BE49-F238E27FC236}">
                <a16:creationId xmlns:a16="http://schemas.microsoft.com/office/drawing/2014/main" id="{0872D062-AB8C-31BB-3F47-2F332F8752F7}"/>
              </a:ext>
            </a:extLst>
          </p:cNvPr>
          <p:cNvSpPr txBox="1"/>
          <p:nvPr/>
        </p:nvSpPr>
        <p:spPr>
          <a:xfrm>
            <a:off x="2215872" y="4536279"/>
            <a:ext cx="1880807" cy="646331"/>
          </a:xfrm>
          <a:prstGeom prst="rect">
            <a:avLst/>
          </a:prstGeom>
          <a:noFill/>
        </p:spPr>
        <p:txBody>
          <a:bodyPr wrap="square">
            <a:spAutoFit/>
          </a:bodyPr>
          <a:lstStyle/>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Garamond" panose="02020404030301010803"/>
                <a:ea typeface="+mn-ea"/>
                <a:cs typeface="+mn-cs"/>
              </a:rPr>
              <a:t>Jacqueline Nogier</a:t>
            </a:r>
          </a:p>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Snow Lake, MB</a:t>
            </a:r>
            <a:endParaRPr kumimoji="0" lang="en-US" sz="28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3" name="TextBox 12">
            <a:extLst>
              <a:ext uri="{FF2B5EF4-FFF2-40B4-BE49-F238E27FC236}">
                <a16:creationId xmlns:a16="http://schemas.microsoft.com/office/drawing/2014/main" id="{FB221518-B197-71F9-DC86-A740B86C1B95}"/>
              </a:ext>
            </a:extLst>
          </p:cNvPr>
          <p:cNvSpPr txBox="1"/>
          <p:nvPr/>
        </p:nvSpPr>
        <p:spPr>
          <a:xfrm>
            <a:off x="4889938" y="4536278"/>
            <a:ext cx="2412124" cy="646331"/>
          </a:xfrm>
          <a:prstGeom prst="rect">
            <a:avLst/>
          </a:prstGeom>
          <a:noFill/>
        </p:spPr>
        <p:txBody>
          <a:bodyPr wrap="square">
            <a:spAutoFit/>
          </a:bodyPr>
          <a:lstStyle/>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Garamond" panose="02020404030301010803"/>
                <a:ea typeface="+mn-ea"/>
                <a:cs typeface="+mn-cs"/>
              </a:rPr>
              <a:t>Christa Grillmair</a:t>
            </a:r>
          </a:p>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Nanaimo, BC</a:t>
            </a:r>
            <a:endParaRPr kumimoji="0" lang="en-US" sz="28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
        <p:nvSpPr>
          <p:cNvPr id="15" name="TextBox 14">
            <a:extLst>
              <a:ext uri="{FF2B5EF4-FFF2-40B4-BE49-F238E27FC236}">
                <a16:creationId xmlns:a16="http://schemas.microsoft.com/office/drawing/2014/main" id="{1E95F000-B7D8-7F25-E7AE-37203C8FC3C0}"/>
              </a:ext>
            </a:extLst>
          </p:cNvPr>
          <p:cNvSpPr txBox="1"/>
          <p:nvPr/>
        </p:nvSpPr>
        <p:spPr>
          <a:xfrm>
            <a:off x="8324897" y="4523865"/>
            <a:ext cx="1880808" cy="646331"/>
          </a:xfrm>
          <a:prstGeom prst="rect">
            <a:avLst/>
          </a:prstGeom>
          <a:noFill/>
        </p:spPr>
        <p:txBody>
          <a:bodyPr wrap="square">
            <a:spAutoFit/>
          </a:bodyPr>
          <a:lstStyle/>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Garamond" panose="02020404030301010803"/>
                <a:ea typeface="+mn-ea"/>
                <a:cs typeface="+mn-cs"/>
              </a:rPr>
              <a:t>Sr. Susan Scott</a:t>
            </a:r>
          </a:p>
          <a:p>
            <a:pPr marL="0" marR="0" lvl="0" indent="0" algn="ctr" defTabSz="315468"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rPr>
              <a:t>Stony Plain, AB</a:t>
            </a:r>
            <a:endParaRPr kumimoji="0" lang="en-US" sz="2800" b="0" i="0" u="none" strike="noStrike" kern="1200" cap="none" spc="0" normalizeH="0" baseline="0" noProof="0" dirty="0">
              <a:ln>
                <a:noFill/>
              </a:ln>
              <a:solidFill>
                <a:prstClr val="white">
                  <a:lumMod val="50000"/>
                </a:prst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6835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prstGeom prst="rect">
            <a:avLst/>
          </a:prstGeom>
        </p:spPr>
        <p:txBody>
          <a:bodyPr spcFirstLastPara="1" vert="horz" wrap="square" lIns="121900" tIns="121900" rIns="121900" bIns="121900" rtlCol="0" anchor="b" anchorCtr="0">
            <a:normAutofit fontScale="90000"/>
          </a:bodyPr>
          <a:lstStyle/>
          <a:p>
            <a:pPr>
              <a:spcBef>
                <a:spcPts val="0"/>
              </a:spcBef>
            </a:pPr>
            <a:r>
              <a:rPr lang="en-US" sz="8800"/>
              <a:t>Goal 1</a:t>
            </a:r>
            <a:endParaRPr lang="en-US" sz="8800" dirty="0"/>
          </a:p>
        </p:txBody>
      </p:sp>
      <p:sp>
        <p:nvSpPr>
          <p:cNvPr id="63" name="Google Shape;63;p13"/>
          <p:cNvSpPr txBox="1">
            <a:spLocks noGrp="1"/>
          </p:cNvSpPr>
          <p:nvPr>
            <p:ph type="subTitle" idx="1"/>
          </p:nvPr>
        </p:nvSpPr>
        <p:spPr>
          <a:xfrm>
            <a:off x="2692398" y="3657597"/>
            <a:ext cx="6815669" cy="1719946"/>
          </a:xfrm>
          <a:prstGeom prst="rect">
            <a:avLst/>
          </a:prstGeom>
        </p:spPr>
        <p:txBody>
          <a:bodyPr spcFirstLastPara="1" vert="horz" wrap="square" lIns="121900" tIns="121900" rIns="121900" bIns="121900" rtlCol="0" anchor="t" anchorCtr="0">
            <a:normAutofit fontScale="92500" lnSpcReduction="10000"/>
          </a:bodyPr>
          <a:lstStyle/>
          <a:p>
            <a:pPr>
              <a:spcBef>
                <a:spcPts val="0"/>
              </a:spcBef>
              <a:spcAft>
                <a:spcPts val="0"/>
              </a:spcAft>
            </a:pPr>
            <a:r>
              <a:rPr lang="en-US" sz="2800" dirty="0"/>
              <a:t>Members of The Catholic Women’s League of Canada grow in faith by sharing, witnessing, and developing leadership skills to create positive change.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AC54-854D-6CF0-779A-F94CAF35E668}"/>
              </a:ext>
            </a:extLst>
          </p:cNvPr>
          <p:cNvSpPr>
            <a:spLocks noGrp="1"/>
          </p:cNvSpPr>
          <p:nvPr>
            <p:ph type="title"/>
          </p:nvPr>
        </p:nvSpPr>
        <p:spPr>
          <a:xfrm>
            <a:off x="936171" y="1047447"/>
            <a:ext cx="9873341" cy="1303867"/>
          </a:xfrm>
        </p:spPr>
        <p:txBody>
          <a:bodyPr>
            <a:normAutofit fontScale="90000"/>
          </a:bodyPr>
          <a:lstStyle/>
          <a:p>
            <a:r>
              <a:rPr lang="en-CA" dirty="0"/>
              <a:t>	</a:t>
            </a:r>
            <a:r>
              <a:rPr lang="en-CA" sz="5300" dirty="0"/>
              <a:t>How Can We Create Positive Change?</a:t>
            </a:r>
            <a:endParaRPr lang="en-US" dirty="0"/>
          </a:p>
        </p:txBody>
      </p:sp>
      <p:sp>
        <p:nvSpPr>
          <p:cNvPr id="3" name="Content Placeholder 2">
            <a:extLst>
              <a:ext uri="{FF2B5EF4-FFF2-40B4-BE49-F238E27FC236}">
                <a16:creationId xmlns:a16="http://schemas.microsoft.com/office/drawing/2014/main" id="{BD97A2A3-A8D5-0898-A771-826F7B7F1845}"/>
              </a:ext>
            </a:extLst>
          </p:cNvPr>
          <p:cNvSpPr>
            <a:spLocks noGrp="1"/>
          </p:cNvSpPr>
          <p:nvPr>
            <p:ph idx="1"/>
          </p:nvPr>
        </p:nvSpPr>
        <p:spPr>
          <a:xfrm>
            <a:off x="3516085" y="2709332"/>
            <a:ext cx="5159829" cy="3318936"/>
          </a:xfrm>
        </p:spPr>
        <p:txBody>
          <a:bodyPr>
            <a:noAutofit/>
          </a:bodyPr>
          <a:lstStyle/>
          <a:p>
            <a:pPr>
              <a:buFont typeface="Wingdings" panose="05000000000000000000" pitchFamily="2" charset="2"/>
              <a:buChar char="q"/>
            </a:pPr>
            <a:r>
              <a:rPr lang="en-CA" sz="4400" dirty="0"/>
              <a:t> We Train</a:t>
            </a:r>
          </a:p>
          <a:p>
            <a:pPr>
              <a:buFont typeface="Wingdings" panose="05000000000000000000" pitchFamily="2" charset="2"/>
              <a:buChar char="q"/>
            </a:pPr>
            <a:r>
              <a:rPr lang="en-CA" sz="4400" dirty="0"/>
              <a:t> We Communicate</a:t>
            </a:r>
          </a:p>
          <a:p>
            <a:pPr>
              <a:buFont typeface="Wingdings" panose="05000000000000000000" pitchFamily="2" charset="2"/>
              <a:buChar char="q"/>
            </a:pPr>
            <a:r>
              <a:rPr lang="en-CA" sz="4400" dirty="0"/>
              <a:t> We Lead</a:t>
            </a:r>
          </a:p>
          <a:p>
            <a:pPr>
              <a:buFont typeface="Wingdings" panose="05000000000000000000" pitchFamily="2" charset="2"/>
              <a:buChar char="q"/>
            </a:pPr>
            <a:r>
              <a:rPr lang="en-CA" sz="4400" dirty="0"/>
              <a:t> We Inspire</a:t>
            </a:r>
            <a:endParaRPr lang="en-US" sz="4400" dirty="0"/>
          </a:p>
        </p:txBody>
      </p:sp>
    </p:spTree>
    <p:extLst>
      <p:ext uri="{BB962C8B-B14F-4D97-AF65-F5344CB8AC3E}">
        <p14:creationId xmlns:p14="http://schemas.microsoft.com/office/powerpoint/2010/main" val="42562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4866</TotalTime>
  <Words>5751</Words>
  <Application>Microsoft Office PowerPoint</Application>
  <PresentationFormat>Widescreen</PresentationFormat>
  <Paragraphs>571</Paragraphs>
  <Slides>63</Slides>
  <Notes>63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63</vt:i4>
      </vt:variant>
    </vt:vector>
  </HeadingPairs>
  <TitlesOfParts>
    <vt:vector size="73" baseType="lpstr">
      <vt:lpstr>Arial</vt:lpstr>
      <vt:lpstr>Calibri</vt:lpstr>
      <vt:lpstr>Courier New</vt:lpstr>
      <vt:lpstr>Economica</vt:lpstr>
      <vt:lpstr>Garamond</vt:lpstr>
      <vt:lpstr>Times New Roman</vt:lpstr>
      <vt:lpstr>Wingdings</vt:lpstr>
      <vt:lpstr>Organic</vt:lpstr>
      <vt:lpstr>1_Organic</vt:lpstr>
      <vt:lpstr>2_Organic</vt:lpstr>
      <vt:lpstr>The League of the Future</vt:lpstr>
      <vt:lpstr>PowerPoint Presentation</vt:lpstr>
      <vt:lpstr>PowerPoint Presentation</vt:lpstr>
      <vt:lpstr>PowerPoint Presentation</vt:lpstr>
      <vt:lpstr>The Plan Outline:</vt:lpstr>
      <vt:lpstr>PowerPoint Presentation</vt:lpstr>
      <vt:lpstr>PowerPoint Presentation</vt:lpstr>
      <vt:lpstr>Goal 1</vt:lpstr>
      <vt:lpstr> How Can We Create Positive Change?</vt:lpstr>
      <vt:lpstr>We Train</vt:lpstr>
      <vt:lpstr>PowerPoint Presentation</vt:lpstr>
      <vt:lpstr>PowerPoint Presentation</vt:lpstr>
      <vt:lpstr>We Communicate</vt:lpstr>
      <vt:lpstr>We Lead</vt:lpstr>
      <vt:lpstr>We Lead</vt:lpstr>
      <vt:lpstr>PowerPoint Presentation</vt:lpstr>
      <vt:lpstr>We Inspire</vt:lpstr>
      <vt:lpstr> We Inspire</vt:lpstr>
      <vt:lpstr>PowerPoint Presentation</vt:lpstr>
      <vt:lpstr>WHAT’S PLANNED</vt:lpstr>
      <vt:lpstr>WHAT’S PLANNED</vt:lpstr>
      <vt:lpstr> How Can We Create Positive Change?</vt:lpstr>
      <vt:lpstr>PowerPoint Presentation</vt:lpstr>
      <vt:lpstr>PowerPoint Presentation</vt:lpstr>
      <vt:lpstr>Goal 2</vt:lpstr>
      <vt:lpstr>Advocacy Working Group</vt:lpstr>
      <vt:lpstr>Advocacy is Rooted in Scripture </vt:lpstr>
      <vt:lpstr>Key Principles of Catholic Social Teaching</vt:lpstr>
      <vt:lpstr>Why Do We Advocate?  We Have Been Baptized into Christ</vt:lpstr>
      <vt:lpstr>Why Do We Advocate?  Vatican II: Reading the Signs of the Times</vt:lpstr>
      <vt:lpstr>Why Do We Advocate? …THY KINGDOM COME</vt:lpstr>
      <vt:lpstr>What Exactly is Advocacy?</vt:lpstr>
      <vt:lpstr>What is Faithful Advocacy? </vt:lpstr>
      <vt:lpstr>PowerPoint Presentation</vt:lpstr>
      <vt:lpstr> For What Do We Advocate?</vt:lpstr>
      <vt:lpstr>Collaboration With Government Working Group</vt:lpstr>
      <vt:lpstr>Collaboration With Faith Organizations Working Group</vt:lpstr>
      <vt:lpstr>Software to Facilitate Collaboration</vt:lpstr>
      <vt:lpstr>Goal 3</vt:lpstr>
      <vt:lpstr>Year 4: Mentor Members Working Group</vt:lpstr>
      <vt:lpstr>Create and Circulate Survey</vt:lpstr>
      <vt:lpstr>Skills 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on Core Purpose and Priorities Working Group</vt:lpstr>
      <vt:lpstr>PowerPoint Presentation</vt:lpstr>
      <vt:lpstr>PowerPoint Presentation</vt:lpstr>
      <vt:lpstr>PowerPoint Presentation</vt:lpstr>
      <vt:lpstr>Redesign Criteria and Eligibility </vt:lpstr>
      <vt:lpstr>PowerPoint Presentation</vt:lpstr>
      <vt:lpstr>PowerPoint Presentation</vt:lpstr>
      <vt:lpstr>The League of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League of the Future Year Three Goal Two</dc:title>
  <dc:creator>Susan Scott</dc:creator>
  <cp:lastModifiedBy>Projects</cp:lastModifiedBy>
  <cp:revision>118</cp:revision>
  <cp:lastPrinted>2023-07-11T16:17:08Z</cp:lastPrinted>
  <dcterms:created xsi:type="dcterms:W3CDTF">2022-06-23T00:00:01Z</dcterms:created>
  <dcterms:modified xsi:type="dcterms:W3CDTF">2023-08-08T16:28:34Z</dcterms:modified>
</cp:coreProperties>
</file>